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80" r:id="rId16"/>
    <p:sldId id="281" r:id="rId17"/>
    <p:sldId id="271" r:id="rId18"/>
    <p:sldId id="272" r:id="rId19"/>
    <p:sldId id="275" r:id="rId20"/>
    <p:sldId id="279" r:id="rId21"/>
    <p:sldId id="276" r:id="rId22"/>
    <p:sldId id="277" r:id="rId23"/>
    <p:sldId id="278" r:id="rId24"/>
    <p:sldId id="282" r:id="rId25"/>
  </p:sldIdLst>
  <p:sldSz cx="12192000" cy="6858000"/>
  <p:notesSz cx="6858000" cy="9144000"/>
  <p:embeddedFontLst>
    <p:embeddedFont>
      <p:font typeface="Century Gothic" panose="020B0502020202020204" pitchFamily="34" charset="0"/>
      <p:regular r:id="rId27"/>
      <p:bold r:id="rId28"/>
      <p:italic r:id="rId29"/>
      <p:boldItalic r:id="rId30"/>
    </p:embeddedFont>
    <p:embeddedFont>
      <p:font typeface="IBM Plex Sans Condensed" panose="020B0506050203000203" pitchFamily="34" charset="-18"/>
      <p:regular r:id="rId31"/>
      <p:bold r:id="rId32"/>
    </p:embeddedFont>
    <p:embeddedFont>
      <p:font typeface="Wingdings 3" panose="05040102010807070707" pitchFamily="18" charset="2"/>
      <p:regular r:id="rId3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80" d="100"/>
          <a:sy n="80" d="100"/>
        </p:scale>
        <p:origin x="7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F7E98-E1E6-488E-A954-9D4FCB304E99}" type="datetimeFigureOut">
              <a:rPr lang="pl-PL" smtClean="0"/>
              <a:t>18.10.2024</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D9DCB-8438-4B70-951F-89711DBB0B9B}" type="slidenum">
              <a:rPr lang="pl-PL" smtClean="0"/>
              <a:t>‹#›</a:t>
            </a:fld>
            <a:endParaRPr lang="pl-PL"/>
          </a:p>
        </p:txBody>
      </p:sp>
    </p:spTree>
    <p:extLst>
      <p:ext uri="{BB962C8B-B14F-4D97-AF65-F5344CB8AC3E}">
        <p14:creationId xmlns:p14="http://schemas.microsoft.com/office/powerpoint/2010/main" val="2046989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614D9DCB-8438-4B70-951F-89711DBB0B9B}" type="slidenum">
              <a:rPr lang="pl-PL" smtClean="0"/>
              <a:t>17</a:t>
            </a:fld>
            <a:endParaRPr lang="pl-PL"/>
          </a:p>
        </p:txBody>
      </p:sp>
    </p:spTree>
    <p:extLst>
      <p:ext uri="{BB962C8B-B14F-4D97-AF65-F5344CB8AC3E}">
        <p14:creationId xmlns:p14="http://schemas.microsoft.com/office/powerpoint/2010/main" val="3127748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pl-PL"/>
              <a:t>Kliknij, aby edytować styl</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2573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Date Placeholder 2"/>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9115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8768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3553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26204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13191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506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40079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5960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4810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pl-PL"/>
              <a:t>Kliknij, aby edytować styl</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1975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95320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407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15625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8441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2195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40619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8BD707-D9CF-40AE-B4C6-C98DA3205C09}" type="datetimeFigureOut">
              <a:rPr lang="en-US" smtClean="0"/>
              <a:pPr/>
              <a:t>10/18/2024</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9727144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hyperlink" Target="https://www.wetgiw.gov.pl/nadzor-weterynaryjny/rejestry-iwykazy-pracowni-i-laboratoriow" TargetMode="External"/><Relationship Id="rId3" Type="http://schemas.openxmlformats.org/officeDocument/2006/relationships/image" Target="../media/image4.png"/><Relationship Id="rId7" Type="http://schemas.openxmlformats.org/officeDocument/2006/relationships/image" Target="../media/image39.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hyperlink" Target="https://kb.rspca.org.au/knowledge-base/what-are-the-animal-welfare-concerns-with-transporting-farm-animals-during-hot-weather/" TargetMode="External"/><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pxhere.com/pl/photo/1445187" TargetMode="External"/><Relationship Id="rId2" Type="http://schemas.openxmlformats.org/officeDocument/2006/relationships/image" Target="../media/image42.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hyperlink" Target="https://pixnio.com/pl/zwierzat/owce/hodowli-trawa-rolnictwo-owce-pola-pola-uprawne" TargetMode="External"/><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2.png"/><Relationship Id="rId7"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png"/><Relationship Id="rId7" Type="http://schemas.openxmlformats.org/officeDocument/2006/relationships/image" Target="../media/image2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sp>
      <p:sp>
        <p:nvSpPr>
          <p:cNvPr id="3" name="Freeform 3"/>
          <p:cNvSpPr/>
          <p:nvPr/>
        </p:nvSpPr>
        <p:spPr>
          <a:xfrm>
            <a:off x="7261898" y="479555"/>
            <a:ext cx="993915" cy="1181100"/>
          </a:xfrm>
          <a:custGeom>
            <a:avLst/>
            <a:gdLst/>
            <a:ahLst/>
            <a:cxnLst/>
            <a:rect l="l" t="t" r="r" b="b"/>
            <a:pathLst>
              <a:path w="993915" h="1181100">
                <a:moveTo>
                  <a:pt x="0" y="0"/>
                </a:moveTo>
                <a:lnTo>
                  <a:pt x="993915" y="0"/>
                </a:lnTo>
                <a:lnTo>
                  <a:pt x="993915" y="1181100"/>
                </a:lnTo>
                <a:lnTo>
                  <a:pt x="0" y="1181100"/>
                </a:lnTo>
                <a:lnTo>
                  <a:pt x="0" y="0"/>
                </a:lnTo>
                <a:close/>
              </a:path>
            </a:pathLst>
          </a:custGeom>
          <a:blipFill>
            <a:blip r:embed="rId3"/>
            <a:stretch>
              <a:fillRect/>
            </a:stretch>
          </a:blipFill>
        </p:spPr>
      </p:sp>
      <p:sp>
        <p:nvSpPr>
          <p:cNvPr id="4" name="Freeform 4"/>
          <p:cNvSpPr/>
          <p:nvPr/>
        </p:nvSpPr>
        <p:spPr>
          <a:xfrm>
            <a:off x="9228458" y="1344168"/>
            <a:ext cx="2879093" cy="365122"/>
          </a:xfrm>
          <a:custGeom>
            <a:avLst/>
            <a:gdLst/>
            <a:ahLst/>
            <a:cxnLst/>
            <a:rect l="l" t="t" r="r" b="b"/>
            <a:pathLst>
              <a:path w="2879093" h="365122">
                <a:moveTo>
                  <a:pt x="0" y="0"/>
                </a:moveTo>
                <a:lnTo>
                  <a:pt x="2879093" y="0"/>
                </a:lnTo>
                <a:lnTo>
                  <a:pt x="2879093" y="365122"/>
                </a:lnTo>
                <a:lnTo>
                  <a:pt x="0" y="365122"/>
                </a:lnTo>
                <a:lnTo>
                  <a:pt x="0" y="0"/>
                </a:lnTo>
                <a:close/>
              </a:path>
            </a:pathLst>
          </a:custGeom>
          <a:blipFill>
            <a:blip r:embed="rId4"/>
            <a:stretch>
              <a:fillRect/>
            </a:stretch>
          </a:blipFill>
        </p:spPr>
      </p:sp>
      <p:sp>
        <p:nvSpPr>
          <p:cNvPr id="5" name="Freeform 5"/>
          <p:cNvSpPr/>
          <p:nvPr/>
        </p:nvSpPr>
        <p:spPr>
          <a:xfrm>
            <a:off x="8228457" y="584178"/>
            <a:ext cx="993915" cy="1076477"/>
          </a:xfrm>
          <a:custGeom>
            <a:avLst/>
            <a:gdLst/>
            <a:ahLst/>
            <a:cxnLst/>
            <a:rect l="l" t="t" r="r" b="b"/>
            <a:pathLst>
              <a:path w="993915" h="1076477">
                <a:moveTo>
                  <a:pt x="0" y="0"/>
                </a:moveTo>
                <a:lnTo>
                  <a:pt x="993915" y="0"/>
                </a:lnTo>
                <a:lnTo>
                  <a:pt x="993915" y="1076477"/>
                </a:lnTo>
                <a:lnTo>
                  <a:pt x="0" y="1076477"/>
                </a:lnTo>
                <a:lnTo>
                  <a:pt x="0" y="0"/>
                </a:lnTo>
                <a:close/>
              </a:path>
            </a:pathLst>
          </a:custGeom>
          <a:blipFill>
            <a:blip r:embed="rId5"/>
            <a:stretch>
              <a:fillRect/>
            </a:stretch>
          </a:blipFill>
        </p:spPr>
      </p:sp>
      <p:grpSp>
        <p:nvGrpSpPr>
          <p:cNvPr id="6" name="Group 6"/>
          <p:cNvGrpSpPr>
            <a:grpSpLocks noChangeAspect="1"/>
          </p:cNvGrpSpPr>
          <p:nvPr/>
        </p:nvGrpSpPr>
        <p:grpSpPr>
          <a:xfrm>
            <a:off x="47406" y="2207428"/>
            <a:ext cx="317516" cy="317525"/>
            <a:chOff x="0" y="0"/>
            <a:chExt cx="317513" cy="317525"/>
          </a:xfrm>
        </p:grpSpPr>
        <p:sp>
          <p:nvSpPr>
            <p:cNvPr id="7" name="Freeform 7"/>
            <p:cNvSpPr/>
            <p:nvPr/>
          </p:nvSpPr>
          <p:spPr>
            <a:xfrm>
              <a:off x="0" y="0"/>
              <a:ext cx="317500" cy="317500"/>
            </a:xfrm>
            <a:custGeom>
              <a:avLst/>
              <a:gdLst/>
              <a:ahLst/>
              <a:cxnLst/>
              <a:rect l="l" t="t" r="r" b="b"/>
              <a:pathLst>
                <a:path w="317500" h="317500">
                  <a:moveTo>
                    <a:pt x="317500" y="317500"/>
                  </a:moveTo>
                  <a:lnTo>
                    <a:pt x="317500" y="0"/>
                  </a:lnTo>
                  <a:lnTo>
                    <a:pt x="0" y="0"/>
                  </a:lnTo>
                  <a:lnTo>
                    <a:pt x="0" y="317500"/>
                  </a:lnTo>
                  <a:close/>
                  <a:moveTo>
                    <a:pt x="35306" y="35306"/>
                  </a:moveTo>
                  <a:lnTo>
                    <a:pt x="282194" y="35306"/>
                  </a:lnTo>
                  <a:lnTo>
                    <a:pt x="282194" y="282321"/>
                  </a:lnTo>
                  <a:lnTo>
                    <a:pt x="35306" y="282321"/>
                  </a:lnTo>
                  <a:close/>
                </a:path>
              </a:pathLst>
            </a:custGeom>
            <a:solidFill>
              <a:srgbClr val="F2F2F2"/>
            </a:solidFill>
          </p:spPr>
        </p:sp>
      </p:grpSp>
      <p:grpSp>
        <p:nvGrpSpPr>
          <p:cNvPr id="8" name="Group 8"/>
          <p:cNvGrpSpPr>
            <a:grpSpLocks noChangeAspect="1"/>
          </p:cNvGrpSpPr>
          <p:nvPr/>
        </p:nvGrpSpPr>
        <p:grpSpPr>
          <a:xfrm>
            <a:off x="-16097" y="21860"/>
            <a:ext cx="1725511" cy="2566597"/>
            <a:chOff x="0" y="0"/>
            <a:chExt cx="1725511" cy="2566606"/>
          </a:xfrm>
        </p:grpSpPr>
        <p:sp>
          <p:nvSpPr>
            <p:cNvPr id="9" name="Freeform 9"/>
            <p:cNvSpPr/>
            <p:nvPr/>
          </p:nvSpPr>
          <p:spPr>
            <a:xfrm>
              <a:off x="945515"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0" name="Freeform 10"/>
            <p:cNvSpPr/>
            <p:nvPr/>
          </p:nvSpPr>
          <p:spPr>
            <a:xfrm>
              <a:off x="945515"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1" name="Freeform 11"/>
            <p:cNvSpPr/>
            <p:nvPr/>
          </p:nvSpPr>
          <p:spPr>
            <a:xfrm>
              <a:off x="63500" y="910209"/>
              <a:ext cx="317500" cy="317500"/>
            </a:xfrm>
            <a:custGeom>
              <a:avLst/>
              <a:gdLst/>
              <a:ahLst/>
              <a:cxnLst/>
              <a:rect l="l" t="t" r="r" b="b"/>
              <a:pathLst>
                <a:path w="317500" h="317500">
                  <a:moveTo>
                    <a:pt x="317500" y="317500"/>
                  </a:moveTo>
                  <a:lnTo>
                    <a:pt x="317500" y="0"/>
                  </a:lnTo>
                  <a:lnTo>
                    <a:pt x="0" y="0"/>
                  </a:lnTo>
                  <a:lnTo>
                    <a:pt x="0" y="317500"/>
                  </a:lnTo>
                  <a:close/>
                  <a:moveTo>
                    <a:pt x="35306" y="35306"/>
                  </a:moveTo>
                  <a:lnTo>
                    <a:pt x="282194" y="35306"/>
                  </a:lnTo>
                  <a:lnTo>
                    <a:pt x="282194" y="282321"/>
                  </a:lnTo>
                  <a:lnTo>
                    <a:pt x="35306" y="282321"/>
                  </a:lnTo>
                  <a:close/>
                </a:path>
              </a:pathLst>
            </a:custGeom>
            <a:solidFill>
              <a:srgbClr val="F2F2F2"/>
            </a:solidFill>
          </p:spPr>
        </p:sp>
        <p:sp>
          <p:nvSpPr>
            <p:cNvPr id="12" name="Freeform 12"/>
            <p:cNvSpPr/>
            <p:nvPr/>
          </p:nvSpPr>
          <p:spPr>
            <a:xfrm>
              <a:off x="522097" y="733806"/>
              <a:ext cx="564515" cy="493903"/>
            </a:xfrm>
            <a:custGeom>
              <a:avLst/>
              <a:gdLst/>
              <a:ahLst/>
              <a:cxnLst/>
              <a:rect l="l" t="t" r="r" b="b"/>
              <a:pathLst>
                <a:path w="564515" h="493903">
                  <a:moveTo>
                    <a:pt x="564515" y="0"/>
                  </a:moveTo>
                  <a:lnTo>
                    <a:pt x="247015" y="0"/>
                  </a:lnTo>
                  <a:lnTo>
                    <a:pt x="247015" y="458597"/>
                  </a:lnTo>
                  <a:lnTo>
                    <a:pt x="0" y="458597"/>
                  </a:lnTo>
                  <a:lnTo>
                    <a:pt x="0" y="493903"/>
                  </a:lnTo>
                  <a:lnTo>
                    <a:pt x="282321" y="493903"/>
                  </a:lnTo>
                  <a:lnTo>
                    <a:pt x="282321" y="35306"/>
                  </a:lnTo>
                  <a:lnTo>
                    <a:pt x="564515" y="35306"/>
                  </a:lnTo>
                  <a:lnTo>
                    <a:pt x="564515" y="0"/>
                  </a:lnTo>
                  <a:close/>
                </a:path>
              </a:pathLst>
            </a:custGeom>
            <a:solidFill>
              <a:srgbClr val="F2F2F2"/>
            </a:solidFill>
          </p:spPr>
        </p:sp>
        <p:sp>
          <p:nvSpPr>
            <p:cNvPr id="13" name="Freeform 13"/>
            <p:cNvSpPr/>
            <p:nvPr/>
          </p:nvSpPr>
          <p:spPr>
            <a:xfrm>
              <a:off x="557403" y="910209"/>
              <a:ext cx="35306" cy="141097"/>
            </a:xfrm>
            <a:custGeom>
              <a:avLst/>
              <a:gdLst/>
              <a:ahLst/>
              <a:cxnLst/>
              <a:rect l="l" t="t" r="r" b="b"/>
              <a:pathLst>
                <a:path w="35306" h="141097">
                  <a:moveTo>
                    <a:pt x="35306" y="0"/>
                  </a:moveTo>
                  <a:lnTo>
                    <a:pt x="0" y="0"/>
                  </a:lnTo>
                  <a:lnTo>
                    <a:pt x="0" y="141097"/>
                  </a:lnTo>
                  <a:lnTo>
                    <a:pt x="35306" y="141097"/>
                  </a:lnTo>
                  <a:close/>
                </a:path>
              </a:pathLst>
            </a:custGeom>
            <a:solidFill>
              <a:srgbClr val="F2F2F2"/>
            </a:solidFill>
          </p:spPr>
        </p:sp>
        <p:sp>
          <p:nvSpPr>
            <p:cNvPr id="14" name="Freeform 14"/>
            <p:cNvSpPr/>
            <p:nvPr/>
          </p:nvSpPr>
          <p:spPr>
            <a:xfrm>
              <a:off x="63500" y="310388"/>
              <a:ext cx="740918" cy="458724"/>
            </a:xfrm>
            <a:custGeom>
              <a:avLst/>
              <a:gdLst/>
              <a:ahLst/>
              <a:cxnLst/>
              <a:rect l="l" t="t" r="r" b="b"/>
              <a:pathLst>
                <a:path w="740918" h="458724">
                  <a:moveTo>
                    <a:pt x="282194" y="458724"/>
                  </a:moveTo>
                  <a:lnTo>
                    <a:pt x="529209" y="458724"/>
                  </a:lnTo>
                  <a:lnTo>
                    <a:pt x="529209" y="247015"/>
                  </a:lnTo>
                  <a:lnTo>
                    <a:pt x="740918" y="247015"/>
                  </a:lnTo>
                  <a:lnTo>
                    <a:pt x="740918" y="0"/>
                  </a:lnTo>
                  <a:lnTo>
                    <a:pt x="582168" y="0"/>
                  </a:lnTo>
                  <a:lnTo>
                    <a:pt x="582168" y="35306"/>
                  </a:lnTo>
                  <a:lnTo>
                    <a:pt x="705612" y="35306"/>
                  </a:lnTo>
                  <a:lnTo>
                    <a:pt x="705612" y="211709"/>
                  </a:lnTo>
                  <a:lnTo>
                    <a:pt x="493903" y="211709"/>
                  </a:lnTo>
                  <a:lnTo>
                    <a:pt x="493903" y="423418"/>
                  </a:lnTo>
                  <a:lnTo>
                    <a:pt x="317500" y="423418"/>
                  </a:lnTo>
                  <a:lnTo>
                    <a:pt x="317500" y="211709"/>
                  </a:lnTo>
                  <a:lnTo>
                    <a:pt x="0" y="211709"/>
                  </a:lnTo>
                  <a:lnTo>
                    <a:pt x="0" y="247015"/>
                  </a:lnTo>
                  <a:lnTo>
                    <a:pt x="282194" y="247015"/>
                  </a:lnTo>
                  <a:lnTo>
                    <a:pt x="282194" y="458724"/>
                  </a:lnTo>
                  <a:close/>
                </a:path>
              </a:pathLst>
            </a:custGeom>
            <a:solidFill>
              <a:srgbClr val="F2F2F2"/>
            </a:solidFill>
          </p:spPr>
        </p:sp>
        <p:sp>
          <p:nvSpPr>
            <p:cNvPr id="15" name="Freeform 15"/>
            <p:cNvSpPr/>
            <p:nvPr/>
          </p:nvSpPr>
          <p:spPr>
            <a:xfrm>
              <a:off x="945515" y="522097"/>
              <a:ext cx="317500" cy="282321"/>
            </a:xfrm>
            <a:custGeom>
              <a:avLst/>
              <a:gdLst/>
              <a:ahLst/>
              <a:cxnLst/>
              <a:rect l="l" t="t" r="r" b="b"/>
              <a:pathLst>
                <a:path w="317500" h="282321">
                  <a:moveTo>
                    <a:pt x="282194" y="282321"/>
                  </a:moveTo>
                  <a:lnTo>
                    <a:pt x="317500" y="282321"/>
                  </a:lnTo>
                  <a:lnTo>
                    <a:pt x="317500" y="0"/>
                  </a:lnTo>
                  <a:lnTo>
                    <a:pt x="0" y="0"/>
                  </a:lnTo>
                  <a:lnTo>
                    <a:pt x="0" y="35306"/>
                  </a:lnTo>
                  <a:lnTo>
                    <a:pt x="282194" y="35306"/>
                  </a:lnTo>
                  <a:lnTo>
                    <a:pt x="282194" y="282321"/>
                  </a:lnTo>
                  <a:close/>
                </a:path>
              </a:pathLst>
            </a:custGeom>
            <a:solidFill>
              <a:srgbClr val="F2F2F2"/>
            </a:solidFill>
          </p:spPr>
        </p:sp>
        <p:sp>
          <p:nvSpPr>
            <p:cNvPr id="16" name="Freeform 16"/>
            <p:cNvSpPr/>
            <p:nvPr/>
          </p:nvSpPr>
          <p:spPr>
            <a:xfrm>
              <a:off x="451612" y="63500"/>
              <a:ext cx="387985" cy="317500"/>
            </a:xfrm>
            <a:custGeom>
              <a:avLst/>
              <a:gdLst/>
              <a:ahLst/>
              <a:cxnLst/>
              <a:rect l="l" t="t" r="r" b="b"/>
              <a:pathLst>
                <a:path w="387985" h="317500">
                  <a:moveTo>
                    <a:pt x="35179" y="35306"/>
                  </a:moveTo>
                  <a:lnTo>
                    <a:pt x="387985" y="35306"/>
                  </a:lnTo>
                  <a:lnTo>
                    <a:pt x="387985" y="0"/>
                  </a:lnTo>
                  <a:lnTo>
                    <a:pt x="0" y="0"/>
                  </a:lnTo>
                  <a:lnTo>
                    <a:pt x="0" y="317500"/>
                  </a:lnTo>
                  <a:lnTo>
                    <a:pt x="35306" y="317500"/>
                  </a:lnTo>
                  <a:lnTo>
                    <a:pt x="35306" y="35306"/>
                  </a:lnTo>
                  <a:close/>
                </a:path>
              </a:pathLst>
            </a:custGeom>
            <a:solidFill>
              <a:srgbClr val="F2F2F2"/>
            </a:solidFill>
          </p:spPr>
        </p:sp>
        <p:sp>
          <p:nvSpPr>
            <p:cNvPr id="17" name="Freeform 17"/>
            <p:cNvSpPr/>
            <p:nvPr/>
          </p:nvSpPr>
          <p:spPr>
            <a:xfrm>
              <a:off x="63500" y="733806"/>
              <a:ext cx="141097" cy="35306"/>
            </a:xfrm>
            <a:custGeom>
              <a:avLst/>
              <a:gdLst/>
              <a:ahLst/>
              <a:cxnLst/>
              <a:rect l="l" t="t" r="r" b="b"/>
              <a:pathLst>
                <a:path w="141097" h="35306">
                  <a:moveTo>
                    <a:pt x="141097" y="0"/>
                  </a:moveTo>
                  <a:lnTo>
                    <a:pt x="0" y="0"/>
                  </a:lnTo>
                  <a:lnTo>
                    <a:pt x="0" y="35306"/>
                  </a:lnTo>
                  <a:lnTo>
                    <a:pt x="141097" y="35306"/>
                  </a:lnTo>
                  <a:close/>
                </a:path>
              </a:pathLst>
            </a:custGeom>
            <a:solidFill>
              <a:srgbClr val="F2F2F2"/>
            </a:solidFill>
          </p:spPr>
        </p:sp>
        <p:sp>
          <p:nvSpPr>
            <p:cNvPr id="18" name="Freeform 18"/>
            <p:cNvSpPr/>
            <p:nvPr/>
          </p:nvSpPr>
          <p:spPr>
            <a:xfrm>
              <a:off x="63500" y="63500"/>
              <a:ext cx="211709" cy="282321"/>
            </a:xfrm>
            <a:custGeom>
              <a:avLst/>
              <a:gdLst/>
              <a:ahLst/>
              <a:cxnLst/>
              <a:rect l="l" t="t" r="r" b="b"/>
              <a:pathLst>
                <a:path w="211709" h="282321">
                  <a:moveTo>
                    <a:pt x="211709" y="0"/>
                  </a:moveTo>
                  <a:lnTo>
                    <a:pt x="0" y="0"/>
                  </a:lnTo>
                  <a:lnTo>
                    <a:pt x="0" y="35306"/>
                  </a:lnTo>
                  <a:lnTo>
                    <a:pt x="176403" y="35306"/>
                  </a:lnTo>
                  <a:lnTo>
                    <a:pt x="176403" y="247015"/>
                  </a:lnTo>
                  <a:lnTo>
                    <a:pt x="0" y="247015"/>
                  </a:lnTo>
                  <a:lnTo>
                    <a:pt x="0" y="282321"/>
                  </a:lnTo>
                  <a:lnTo>
                    <a:pt x="211709" y="282321"/>
                  </a:lnTo>
                  <a:lnTo>
                    <a:pt x="211709" y="0"/>
                  </a:lnTo>
                  <a:close/>
                </a:path>
              </a:pathLst>
            </a:custGeom>
            <a:solidFill>
              <a:srgbClr val="F2F2F2"/>
            </a:solidFill>
          </p:spPr>
        </p:sp>
        <p:sp>
          <p:nvSpPr>
            <p:cNvPr id="19" name="Freeform 19"/>
            <p:cNvSpPr/>
            <p:nvPr/>
          </p:nvSpPr>
          <p:spPr>
            <a:xfrm>
              <a:off x="945515" y="2185543"/>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0" name="Freeform 20"/>
            <p:cNvSpPr/>
            <p:nvPr/>
          </p:nvSpPr>
          <p:spPr>
            <a:xfrm>
              <a:off x="945515" y="1338834"/>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522097" y="2009140"/>
              <a:ext cx="564515" cy="493903"/>
            </a:xfrm>
            <a:custGeom>
              <a:avLst/>
              <a:gdLst/>
              <a:ahLst/>
              <a:cxnLst/>
              <a:rect l="l" t="t" r="r" b="b"/>
              <a:pathLst>
                <a:path w="564515" h="493903">
                  <a:moveTo>
                    <a:pt x="564515" y="0"/>
                  </a:moveTo>
                  <a:lnTo>
                    <a:pt x="247015" y="0"/>
                  </a:lnTo>
                  <a:lnTo>
                    <a:pt x="247015" y="458597"/>
                  </a:lnTo>
                  <a:lnTo>
                    <a:pt x="0" y="458597"/>
                  </a:lnTo>
                  <a:lnTo>
                    <a:pt x="0" y="493903"/>
                  </a:lnTo>
                  <a:lnTo>
                    <a:pt x="282321" y="493903"/>
                  </a:lnTo>
                  <a:lnTo>
                    <a:pt x="282321" y="35306"/>
                  </a:lnTo>
                  <a:lnTo>
                    <a:pt x="564515" y="35306"/>
                  </a:lnTo>
                  <a:lnTo>
                    <a:pt x="564515" y="0"/>
                  </a:lnTo>
                  <a:close/>
                </a:path>
              </a:pathLst>
            </a:custGeom>
            <a:solidFill>
              <a:srgbClr val="F2F2F2"/>
            </a:solidFill>
          </p:spPr>
        </p:sp>
        <p:sp>
          <p:nvSpPr>
            <p:cNvPr id="22" name="Freeform 22"/>
            <p:cNvSpPr/>
            <p:nvPr/>
          </p:nvSpPr>
          <p:spPr>
            <a:xfrm>
              <a:off x="557403" y="2185543"/>
              <a:ext cx="35306" cy="141097"/>
            </a:xfrm>
            <a:custGeom>
              <a:avLst/>
              <a:gdLst/>
              <a:ahLst/>
              <a:cxnLst/>
              <a:rect l="l" t="t" r="r" b="b"/>
              <a:pathLst>
                <a:path w="35306" h="141097">
                  <a:moveTo>
                    <a:pt x="35306" y="0"/>
                  </a:moveTo>
                  <a:lnTo>
                    <a:pt x="0" y="0"/>
                  </a:lnTo>
                  <a:lnTo>
                    <a:pt x="0" y="141097"/>
                  </a:lnTo>
                  <a:lnTo>
                    <a:pt x="35306" y="141097"/>
                  </a:lnTo>
                  <a:close/>
                </a:path>
              </a:pathLst>
            </a:custGeom>
            <a:solidFill>
              <a:srgbClr val="F2F2F2"/>
            </a:solidFill>
          </p:spPr>
        </p:sp>
        <p:sp>
          <p:nvSpPr>
            <p:cNvPr id="23" name="Freeform 23"/>
            <p:cNvSpPr/>
            <p:nvPr/>
          </p:nvSpPr>
          <p:spPr>
            <a:xfrm>
              <a:off x="63500" y="1585722"/>
              <a:ext cx="740918" cy="458724"/>
            </a:xfrm>
            <a:custGeom>
              <a:avLst/>
              <a:gdLst/>
              <a:ahLst/>
              <a:cxnLst/>
              <a:rect l="l" t="t" r="r" b="b"/>
              <a:pathLst>
                <a:path w="740918" h="458724">
                  <a:moveTo>
                    <a:pt x="282194" y="458724"/>
                  </a:moveTo>
                  <a:lnTo>
                    <a:pt x="529209" y="458724"/>
                  </a:lnTo>
                  <a:lnTo>
                    <a:pt x="529209" y="247015"/>
                  </a:lnTo>
                  <a:lnTo>
                    <a:pt x="740918" y="247015"/>
                  </a:lnTo>
                  <a:lnTo>
                    <a:pt x="740918" y="0"/>
                  </a:lnTo>
                  <a:lnTo>
                    <a:pt x="582168" y="0"/>
                  </a:lnTo>
                  <a:lnTo>
                    <a:pt x="582168" y="35306"/>
                  </a:lnTo>
                  <a:lnTo>
                    <a:pt x="705612" y="35306"/>
                  </a:lnTo>
                  <a:lnTo>
                    <a:pt x="705612" y="211709"/>
                  </a:lnTo>
                  <a:lnTo>
                    <a:pt x="493903" y="211709"/>
                  </a:lnTo>
                  <a:lnTo>
                    <a:pt x="493903" y="423418"/>
                  </a:lnTo>
                  <a:lnTo>
                    <a:pt x="317500" y="423418"/>
                  </a:lnTo>
                  <a:lnTo>
                    <a:pt x="317500" y="211709"/>
                  </a:lnTo>
                  <a:lnTo>
                    <a:pt x="0" y="211709"/>
                  </a:lnTo>
                  <a:lnTo>
                    <a:pt x="0" y="247015"/>
                  </a:lnTo>
                  <a:lnTo>
                    <a:pt x="282194" y="247015"/>
                  </a:lnTo>
                  <a:lnTo>
                    <a:pt x="282194" y="458724"/>
                  </a:lnTo>
                  <a:close/>
                </a:path>
              </a:pathLst>
            </a:custGeom>
            <a:solidFill>
              <a:srgbClr val="F2F2F2"/>
            </a:solidFill>
          </p:spPr>
        </p:sp>
        <p:sp>
          <p:nvSpPr>
            <p:cNvPr id="24" name="Freeform 24"/>
            <p:cNvSpPr/>
            <p:nvPr/>
          </p:nvSpPr>
          <p:spPr>
            <a:xfrm>
              <a:off x="945515" y="1797431"/>
              <a:ext cx="317500" cy="282321"/>
            </a:xfrm>
            <a:custGeom>
              <a:avLst/>
              <a:gdLst/>
              <a:ahLst/>
              <a:cxnLst/>
              <a:rect l="l" t="t" r="r" b="b"/>
              <a:pathLst>
                <a:path w="317500" h="282321">
                  <a:moveTo>
                    <a:pt x="282194" y="282321"/>
                  </a:moveTo>
                  <a:lnTo>
                    <a:pt x="317500" y="282321"/>
                  </a:lnTo>
                  <a:lnTo>
                    <a:pt x="317500" y="0"/>
                  </a:lnTo>
                  <a:lnTo>
                    <a:pt x="0" y="0"/>
                  </a:lnTo>
                  <a:lnTo>
                    <a:pt x="0" y="35306"/>
                  </a:lnTo>
                  <a:lnTo>
                    <a:pt x="282194" y="35306"/>
                  </a:lnTo>
                  <a:lnTo>
                    <a:pt x="282194" y="282321"/>
                  </a:lnTo>
                  <a:close/>
                </a:path>
              </a:pathLst>
            </a:custGeom>
            <a:solidFill>
              <a:srgbClr val="F2F2F2"/>
            </a:solidFill>
          </p:spPr>
        </p:sp>
        <p:sp>
          <p:nvSpPr>
            <p:cNvPr id="25" name="Freeform 25"/>
            <p:cNvSpPr/>
            <p:nvPr/>
          </p:nvSpPr>
          <p:spPr>
            <a:xfrm>
              <a:off x="451612" y="1338834"/>
              <a:ext cx="387985" cy="317500"/>
            </a:xfrm>
            <a:custGeom>
              <a:avLst/>
              <a:gdLst/>
              <a:ahLst/>
              <a:cxnLst/>
              <a:rect l="l" t="t" r="r" b="b"/>
              <a:pathLst>
                <a:path w="387985" h="317500">
                  <a:moveTo>
                    <a:pt x="35179" y="35306"/>
                  </a:moveTo>
                  <a:lnTo>
                    <a:pt x="387985" y="35306"/>
                  </a:lnTo>
                  <a:lnTo>
                    <a:pt x="387985" y="0"/>
                  </a:lnTo>
                  <a:lnTo>
                    <a:pt x="0" y="0"/>
                  </a:lnTo>
                  <a:lnTo>
                    <a:pt x="0" y="317500"/>
                  </a:lnTo>
                  <a:lnTo>
                    <a:pt x="35306" y="317500"/>
                  </a:lnTo>
                  <a:lnTo>
                    <a:pt x="35306" y="35306"/>
                  </a:lnTo>
                  <a:close/>
                </a:path>
              </a:pathLst>
            </a:custGeom>
            <a:solidFill>
              <a:srgbClr val="F2F2F2"/>
            </a:solidFill>
          </p:spPr>
        </p:sp>
        <p:sp>
          <p:nvSpPr>
            <p:cNvPr id="26" name="Freeform 26"/>
            <p:cNvSpPr/>
            <p:nvPr/>
          </p:nvSpPr>
          <p:spPr>
            <a:xfrm>
              <a:off x="63500" y="2009140"/>
              <a:ext cx="141097" cy="35306"/>
            </a:xfrm>
            <a:custGeom>
              <a:avLst/>
              <a:gdLst/>
              <a:ahLst/>
              <a:cxnLst/>
              <a:rect l="l" t="t" r="r" b="b"/>
              <a:pathLst>
                <a:path w="141097" h="35306">
                  <a:moveTo>
                    <a:pt x="141097" y="0"/>
                  </a:moveTo>
                  <a:lnTo>
                    <a:pt x="0" y="0"/>
                  </a:lnTo>
                  <a:lnTo>
                    <a:pt x="0" y="35306"/>
                  </a:lnTo>
                  <a:lnTo>
                    <a:pt x="141097" y="35306"/>
                  </a:lnTo>
                  <a:close/>
                </a:path>
              </a:pathLst>
            </a:custGeom>
            <a:solidFill>
              <a:srgbClr val="F2F2F2"/>
            </a:solidFill>
          </p:spPr>
        </p:sp>
        <p:sp>
          <p:nvSpPr>
            <p:cNvPr id="27" name="Freeform 27"/>
            <p:cNvSpPr/>
            <p:nvPr/>
          </p:nvSpPr>
          <p:spPr>
            <a:xfrm>
              <a:off x="63500" y="1338834"/>
              <a:ext cx="211709" cy="282321"/>
            </a:xfrm>
            <a:custGeom>
              <a:avLst/>
              <a:gdLst/>
              <a:ahLst/>
              <a:cxnLst/>
              <a:rect l="l" t="t" r="r" b="b"/>
              <a:pathLst>
                <a:path w="211709" h="282321">
                  <a:moveTo>
                    <a:pt x="211709" y="0"/>
                  </a:moveTo>
                  <a:lnTo>
                    <a:pt x="0" y="0"/>
                  </a:lnTo>
                  <a:lnTo>
                    <a:pt x="0" y="35306"/>
                  </a:lnTo>
                  <a:lnTo>
                    <a:pt x="176403" y="35306"/>
                  </a:lnTo>
                  <a:lnTo>
                    <a:pt x="176403" y="247015"/>
                  </a:lnTo>
                  <a:lnTo>
                    <a:pt x="0" y="247015"/>
                  </a:lnTo>
                  <a:lnTo>
                    <a:pt x="0" y="282321"/>
                  </a:lnTo>
                  <a:lnTo>
                    <a:pt x="211709" y="282321"/>
                  </a:lnTo>
                  <a:lnTo>
                    <a:pt x="211709" y="127"/>
                  </a:lnTo>
                  <a:close/>
                </a:path>
              </a:pathLst>
            </a:custGeom>
            <a:solidFill>
              <a:srgbClr val="F2F2F2"/>
            </a:solidFill>
          </p:spPr>
        </p:sp>
        <p:sp>
          <p:nvSpPr>
            <p:cNvPr id="28" name="Freeform 28"/>
            <p:cNvSpPr/>
            <p:nvPr/>
          </p:nvSpPr>
          <p:spPr>
            <a:xfrm>
              <a:off x="1384808" y="522097"/>
              <a:ext cx="277241" cy="35306"/>
            </a:xfrm>
            <a:custGeom>
              <a:avLst/>
              <a:gdLst/>
              <a:ahLst/>
              <a:cxnLst/>
              <a:rect l="l" t="t" r="r" b="b"/>
              <a:pathLst>
                <a:path w="277241" h="35306">
                  <a:moveTo>
                    <a:pt x="277241" y="0"/>
                  </a:moveTo>
                  <a:lnTo>
                    <a:pt x="0" y="0"/>
                  </a:lnTo>
                  <a:lnTo>
                    <a:pt x="0" y="35306"/>
                  </a:lnTo>
                  <a:lnTo>
                    <a:pt x="277241" y="35306"/>
                  </a:lnTo>
                  <a:lnTo>
                    <a:pt x="277241" y="0"/>
                  </a:lnTo>
                  <a:close/>
                </a:path>
              </a:pathLst>
            </a:custGeom>
            <a:solidFill>
              <a:srgbClr val="F2F2F2"/>
            </a:solidFill>
          </p:spPr>
        </p:sp>
        <p:sp>
          <p:nvSpPr>
            <p:cNvPr id="29" name="Freeform 29"/>
            <p:cNvSpPr/>
            <p:nvPr/>
          </p:nvSpPr>
          <p:spPr>
            <a:xfrm>
              <a:off x="1384808" y="733806"/>
              <a:ext cx="141097" cy="35306"/>
            </a:xfrm>
            <a:custGeom>
              <a:avLst/>
              <a:gdLst/>
              <a:ahLst/>
              <a:cxnLst/>
              <a:rect l="l" t="t" r="r" b="b"/>
              <a:pathLst>
                <a:path w="141097" h="35306">
                  <a:moveTo>
                    <a:pt x="141097" y="0"/>
                  </a:moveTo>
                  <a:lnTo>
                    <a:pt x="0" y="0"/>
                  </a:lnTo>
                  <a:lnTo>
                    <a:pt x="0" y="35306"/>
                  </a:lnTo>
                  <a:lnTo>
                    <a:pt x="141097" y="35306"/>
                  </a:lnTo>
                  <a:close/>
                </a:path>
              </a:pathLst>
            </a:custGeom>
            <a:solidFill>
              <a:srgbClr val="F2F2F2"/>
            </a:solidFill>
          </p:spPr>
        </p:sp>
        <p:sp>
          <p:nvSpPr>
            <p:cNvPr id="30" name="Freeform 30"/>
            <p:cNvSpPr/>
            <p:nvPr/>
          </p:nvSpPr>
          <p:spPr>
            <a:xfrm>
              <a:off x="1384808" y="63500"/>
              <a:ext cx="211709" cy="282321"/>
            </a:xfrm>
            <a:custGeom>
              <a:avLst/>
              <a:gdLst/>
              <a:ahLst/>
              <a:cxnLst/>
              <a:rect l="l" t="t" r="r" b="b"/>
              <a:pathLst>
                <a:path w="211709" h="282321">
                  <a:moveTo>
                    <a:pt x="211709" y="0"/>
                  </a:moveTo>
                  <a:lnTo>
                    <a:pt x="0" y="0"/>
                  </a:lnTo>
                  <a:lnTo>
                    <a:pt x="0" y="35306"/>
                  </a:lnTo>
                  <a:lnTo>
                    <a:pt x="176403" y="35306"/>
                  </a:lnTo>
                  <a:lnTo>
                    <a:pt x="176403" y="247015"/>
                  </a:lnTo>
                  <a:lnTo>
                    <a:pt x="0" y="247015"/>
                  </a:lnTo>
                  <a:lnTo>
                    <a:pt x="0" y="282321"/>
                  </a:lnTo>
                  <a:lnTo>
                    <a:pt x="211709" y="282321"/>
                  </a:lnTo>
                  <a:lnTo>
                    <a:pt x="211709" y="127"/>
                  </a:lnTo>
                  <a:close/>
                </a:path>
              </a:pathLst>
            </a:custGeom>
            <a:solidFill>
              <a:srgbClr val="F2F2F2"/>
            </a:solidFill>
          </p:spPr>
        </p:sp>
      </p:grpSp>
      <p:grpSp>
        <p:nvGrpSpPr>
          <p:cNvPr id="31" name="Group 31"/>
          <p:cNvGrpSpPr>
            <a:grpSpLocks noChangeAspect="1"/>
          </p:cNvGrpSpPr>
          <p:nvPr/>
        </p:nvGrpSpPr>
        <p:grpSpPr>
          <a:xfrm>
            <a:off x="11506067" y="3695652"/>
            <a:ext cx="702021" cy="476536"/>
            <a:chOff x="0" y="0"/>
            <a:chExt cx="702018" cy="476529"/>
          </a:xfrm>
        </p:grpSpPr>
        <p:sp>
          <p:nvSpPr>
            <p:cNvPr id="32" name="Freeform 32"/>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33" name="Freeform 33"/>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34" name="Group 34"/>
          <p:cNvGrpSpPr>
            <a:grpSpLocks noChangeAspect="1"/>
          </p:cNvGrpSpPr>
          <p:nvPr/>
        </p:nvGrpSpPr>
        <p:grpSpPr>
          <a:xfrm>
            <a:off x="10881589" y="4173760"/>
            <a:ext cx="1326499" cy="1291257"/>
            <a:chOff x="0" y="0"/>
            <a:chExt cx="1326502" cy="1291260"/>
          </a:xfrm>
        </p:grpSpPr>
        <p:sp>
          <p:nvSpPr>
            <p:cNvPr id="35" name="Freeform 35"/>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36" name="Freeform 36"/>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37" name="Freeform 37"/>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38" name="Freeform 38"/>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39" name="Freeform 39"/>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40" name="Freeform 40"/>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41" name="Freeform 41"/>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42" name="Freeform 42"/>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43" name="Freeform 43"/>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44" name="Freeform 44"/>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45" name="Group 45"/>
          <p:cNvGrpSpPr>
            <a:grpSpLocks noChangeAspect="1"/>
          </p:cNvGrpSpPr>
          <p:nvPr/>
        </p:nvGrpSpPr>
        <p:grpSpPr>
          <a:xfrm>
            <a:off x="9574759" y="5528205"/>
            <a:ext cx="2633329" cy="1291257"/>
            <a:chOff x="0" y="0"/>
            <a:chExt cx="2633332" cy="1291260"/>
          </a:xfrm>
        </p:grpSpPr>
        <p:sp>
          <p:nvSpPr>
            <p:cNvPr id="46" name="Freeform 46"/>
            <p:cNvSpPr/>
            <p:nvPr/>
          </p:nvSpPr>
          <p:spPr>
            <a:xfrm>
              <a:off x="137033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321" y="35306"/>
                  </a:lnTo>
                  <a:close/>
                </a:path>
              </a:pathLst>
            </a:custGeom>
            <a:solidFill>
              <a:srgbClr val="F2F2F2"/>
            </a:solidFill>
          </p:spPr>
        </p:sp>
        <p:sp>
          <p:nvSpPr>
            <p:cNvPr id="47" name="Freeform 47"/>
            <p:cNvSpPr/>
            <p:nvPr/>
          </p:nvSpPr>
          <p:spPr>
            <a:xfrm>
              <a:off x="137033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321" y="35306"/>
                  </a:lnTo>
                  <a:lnTo>
                    <a:pt x="282321" y="282321"/>
                  </a:lnTo>
                  <a:lnTo>
                    <a:pt x="35306" y="282321"/>
                  </a:lnTo>
                  <a:close/>
                </a:path>
              </a:pathLst>
            </a:custGeom>
            <a:solidFill>
              <a:srgbClr val="F2F2F2"/>
            </a:solidFill>
          </p:spPr>
        </p:sp>
        <p:sp>
          <p:nvSpPr>
            <p:cNvPr id="48" name="Freeform 48"/>
            <p:cNvSpPr/>
            <p:nvPr/>
          </p:nvSpPr>
          <p:spPr>
            <a:xfrm>
              <a:off x="225234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321" y="35306"/>
                  </a:lnTo>
                  <a:close/>
                </a:path>
              </a:pathLst>
            </a:custGeom>
            <a:solidFill>
              <a:srgbClr val="F2F2F2"/>
            </a:solidFill>
          </p:spPr>
        </p:sp>
        <p:sp>
          <p:nvSpPr>
            <p:cNvPr id="49" name="Freeform 49"/>
            <p:cNvSpPr/>
            <p:nvPr/>
          </p:nvSpPr>
          <p:spPr>
            <a:xfrm>
              <a:off x="154673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50" name="Freeform 50"/>
            <p:cNvSpPr/>
            <p:nvPr/>
          </p:nvSpPr>
          <p:spPr>
            <a:xfrm>
              <a:off x="204063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51" name="Freeform 51"/>
            <p:cNvSpPr/>
            <p:nvPr/>
          </p:nvSpPr>
          <p:spPr>
            <a:xfrm>
              <a:off x="182892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52" name="Freeform 52"/>
            <p:cNvSpPr/>
            <p:nvPr/>
          </p:nvSpPr>
          <p:spPr>
            <a:xfrm>
              <a:off x="137033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53" name="Freeform 53"/>
            <p:cNvSpPr/>
            <p:nvPr/>
          </p:nvSpPr>
          <p:spPr>
            <a:xfrm>
              <a:off x="179362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54" name="Freeform 54"/>
            <p:cNvSpPr/>
            <p:nvPr/>
          </p:nvSpPr>
          <p:spPr>
            <a:xfrm>
              <a:off x="242874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55" name="Freeform 55"/>
            <p:cNvSpPr/>
            <p:nvPr/>
          </p:nvSpPr>
          <p:spPr>
            <a:xfrm>
              <a:off x="235813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sp>
          <p:nvSpPr>
            <p:cNvPr id="56" name="Freeform 56"/>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57" name="Freeform 57"/>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58" name="Freeform 58"/>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59" name="Freeform 59"/>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60" name="Freeform 60"/>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61" name="Freeform 61"/>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62" name="Freeform 62"/>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63" name="Freeform 63"/>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64" name="Freeform 64"/>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65" name="Freeform 65"/>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66" name="Freeform 66"/>
          <p:cNvSpPr/>
          <p:nvPr/>
        </p:nvSpPr>
        <p:spPr>
          <a:xfrm>
            <a:off x="2202180" y="1271016"/>
            <a:ext cx="4588002" cy="3108198"/>
          </a:xfrm>
          <a:custGeom>
            <a:avLst/>
            <a:gdLst/>
            <a:ahLst/>
            <a:cxnLst/>
            <a:rect l="l" t="t" r="r" b="b"/>
            <a:pathLst>
              <a:path w="4588002" h="3108198">
                <a:moveTo>
                  <a:pt x="0" y="0"/>
                </a:moveTo>
                <a:lnTo>
                  <a:pt x="4588002" y="0"/>
                </a:lnTo>
                <a:lnTo>
                  <a:pt x="4588002" y="3108198"/>
                </a:lnTo>
                <a:lnTo>
                  <a:pt x="0" y="3108198"/>
                </a:lnTo>
                <a:lnTo>
                  <a:pt x="0" y="0"/>
                </a:lnTo>
                <a:close/>
              </a:path>
            </a:pathLst>
          </a:custGeom>
          <a:blipFill>
            <a:blip r:embed="rId6"/>
            <a:stretch>
              <a:fillRect/>
            </a:stretch>
          </a:blipFill>
        </p:spPr>
      </p:sp>
      <p:grpSp>
        <p:nvGrpSpPr>
          <p:cNvPr id="67" name="Group 67"/>
          <p:cNvGrpSpPr>
            <a:grpSpLocks noChangeAspect="1"/>
          </p:cNvGrpSpPr>
          <p:nvPr/>
        </p:nvGrpSpPr>
        <p:grpSpPr>
          <a:xfrm>
            <a:off x="2313175" y="1343292"/>
            <a:ext cx="4372804" cy="2893733"/>
            <a:chOff x="0" y="0"/>
            <a:chExt cx="5830405" cy="3858311"/>
          </a:xfrm>
        </p:grpSpPr>
        <p:sp>
          <p:nvSpPr>
            <p:cNvPr id="68" name="Freeform 68"/>
            <p:cNvSpPr/>
            <p:nvPr/>
          </p:nvSpPr>
          <p:spPr>
            <a:xfrm>
              <a:off x="0" y="0"/>
              <a:ext cx="5830443" cy="3858260"/>
            </a:xfrm>
            <a:custGeom>
              <a:avLst/>
              <a:gdLst/>
              <a:ahLst/>
              <a:cxnLst/>
              <a:rect l="l" t="t" r="r" b="b"/>
              <a:pathLst>
                <a:path w="5830443" h="3858260">
                  <a:moveTo>
                    <a:pt x="213995" y="0"/>
                  </a:moveTo>
                  <a:cubicBezTo>
                    <a:pt x="95504" y="1270"/>
                    <a:pt x="0" y="97663"/>
                    <a:pt x="0" y="216408"/>
                  </a:cubicBezTo>
                  <a:lnTo>
                    <a:pt x="0" y="3858260"/>
                  </a:lnTo>
                  <a:lnTo>
                    <a:pt x="5620893" y="3858260"/>
                  </a:lnTo>
                  <a:lnTo>
                    <a:pt x="5620893" y="3858260"/>
                  </a:lnTo>
                  <a:cubicBezTo>
                    <a:pt x="5735320" y="3854704"/>
                    <a:pt x="5827395" y="3762375"/>
                    <a:pt x="5830443" y="3647694"/>
                  </a:cubicBezTo>
                  <a:lnTo>
                    <a:pt x="5830443" y="3647694"/>
                  </a:lnTo>
                  <a:lnTo>
                    <a:pt x="5830443" y="0"/>
                  </a:lnTo>
                  <a:lnTo>
                    <a:pt x="213995" y="0"/>
                  </a:lnTo>
                  <a:close/>
                </a:path>
              </a:pathLst>
            </a:custGeom>
            <a:blipFill>
              <a:blip r:embed="rId7"/>
              <a:stretch>
                <a:fillRect b="-1"/>
              </a:stretch>
            </a:blipFill>
          </p:spPr>
        </p:sp>
      </p:grpSp>
      <p:sp>
        <p:nvSpPr>
          <p:cNvPr id="69" name="Freeform 69"/>
          <p:cNvSpPr/>
          <p:nvPr/>
        </p:nvSpPr>
        <p:spPr>
          <a:xfrm>
            <a:off x="2294125" y="1324232"/>
            <a:ext cx="4410961" cy="2931919"/>
          </a:xfrm>
          <a:custGeom>
            <a:avLst/>
            <a:gdLst/>
            <a:ahLst/>
            <a:cxnLst/>
            <a:rect l="l" t="t" r="r" b="b"/>
            <a:pathLst>
              <a:path w="4410961" h="2931919">
                <a:moveTo>
                  <a:pt x="0" y="0"/>
                </a:moveTo>
                <a:lnTo>
                  <a:pt x="4410961" y="0"/>
                </a:lnTo>
                <a:lnTo>
                  <a:pt x="4410961" y="2931919"/>
                </a:lnTo>
                <a:lnTo>
                  <a:pt x="0" y="293191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70" name="TextBox 70"/>
          <p:cNvSpPr txBox="1"/>
          <p:nvPr/>
        </p:nvSpPr>
        <p:spPr>
          <a:xfrm>
            <a:off x="9317098" y="829856"/>
            <a:ext cx="1817808" cy="834459"/>
          </a:xfrm>
          <a:prstGeom prst="rect">
            <a:avLst/>
          </a:prstGeom>
        </p:spPr>
        <p:txBody>
          <a:bodyPr lIns="0" tIns="0" rIns="0" bIns="0" rtlCol="0" anchor="t">
            <a:spAutoFit/>
          </a:bodyPr>
          <a:lstStyle/>
          <a:p>
            <a:pPr algn="l">
              <a:lnSpc>
                <a:spcPts val="2160"/>
              </a:lnSpc>
            </a:pPr>
            <a:r>
              <a:rPr lang="pl-PL" sz="1800" spc="-3" dirty="0">
                <a:solidFill>
                  <a:srgbClr val="000000"/>
                </a:solidFill>
                <a:latin typeface="IBM Plex Sans Condensed"/>
                <a:ea typeface="IBM Plex Sans Condensed"/>
                <a:cs typeface="IBM Plex Sans Condensed"/>
                <a:sym typeface="IBM Plex Sans Condensed"/>
              </a:rPr>
              <a:t>Główny</a:t>
            </a:r>
            <a:r>
              <a:rPr lang="en-US" sz="1800" spc="-3" dirty="0">
                <a:solidFill>
                  <a:srgbClr val="000000"/>
                </a:solidFill>
                <a:latin typeface="IBM Plex Sans Condensed"/>
                <a:ea typeface="IBM Plex Sans Condensed"/>
                <a:cs typeface="IBM Plex Sans Condensed"/>
                <a:sym typeface="IBM Plex Sans Condensed"/>
              </a:rPr>
              <a:t> Inspektorat Weterynarii</a:t>
            </a:r>
          </a:p>
        </p:txBody>
      </p:sp>
      <p:sp>
        <p:nvSpPr>
          <p:cNvPr id="71" name="TextBox 71"/>
          <p:cNvSpPr txBox="1"/>
          <p:nvPr/>
        </p:nvSpPr>
        <p:spPr>
          <a:xfrm>
            <a:off x="1968122" y="4761443"/>
            <a:ext cx="7928343" cy="1263231"/>
          </a:xfrm>
          <a:prstGeom prst="rect">
            <a:avLst/>
          </a:prstGeom>
        </p:spPr>
        <p:txBody>
          <a:bodyPr lIns="0" tIns="0" rIns="0" bIns="0" rtlCol="0" anchor="t">
            <a:spAutoFit/>
          </a:bodyPr>
          <a:lstStyle/>
          <a:p>
            <a:pPr algn="l">
              <a:lnSpc>
                <a:spcPts val="4413"/>
              </a:lnSpc>
            </a:pPr>
            <a:r>
              <a:rPr lang="pl-PL" sz="4400" b="1" spc="-10"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Choroba niebieskiego języka</a:t>
            </a:r>
          </a:p>
          <a:p>
            <a:pPr algn="l">
              <a:lnSpc>
                <a:spcPts val="6000"/>
              </a:lnSpc>
            </a:pPr>
            <a:r>
              <a:rPr lang="en-US" sz="3600" spc="31"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Bluetongue disease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Freeform 30"/>
          <p:cNvSpPr/>
          <p:nvPr/>
        </p:nvSpPr>
        <p:spPr>
          <a:xfrm>
            <a:off x="211558" y="465373"/>
            <a:ext cx="3705225" cy="2645112"/>
          </a:xfrm>
          <a:custGeom>
            <a:avLst/>
            <a:gdLst/>
            <a:ahLst/>
            <a:cxnLst/>
            <a:rect l="l" t="t" r="r" b="b"/>
            <a:pathLst>
              <a:path w="4630026" h="3427219">
                <a:moveTo>
                  <a:pt x="0" y="0"/>
                </a:moveTo>
                <a:lnTo>
                  <a:pt x="4630026" y="0"/>
                </a:lnTo>
                <a:lnTo>
                  <a:pt x="4630026" y="3427219"/>
                </a:lnTo>
                <a:lnTo>
                  <a:pt x="0" y="3427219"/>
                </a:lnTo>
                <a:lnTo>
                  <a:pt x="0" y="0"/>
                </a:lnTo>
                <a:close/>
              </a:path>
            </a:pathLst>
          </a:custGeom>
          <a:blipFill>
            <a:blip r:embed="rId5"/>
            <a:stretch>
              <a:fillRect l="-120" b="-3"/>
            </a:stretch>
          </a:blipFill>
        </p:spPr>
      </p:sp>
      <p:sp>
        <p:nvSpPr>
          <p:cNvPr id="31" name="Freeform 31"/>
          <p:cNvSpPr/>
          <p:nvPr/>
        </p:nvSpPr>
        <p:spPr>
          <a:xfrm>
            <a:off x="211558" y="3192523"/>
            <a:ext cx="3733800" cy="3429000"/>
          </a:xfrm>
          <a:custGeom>
            <a:avLst/>
            <a:gdLst/>
            <a:ahLst/>
            <a:cxnLst/>
            <a:rect l="l" t="t" r="r" b="b"/>
            <a:pathLst>
              <a:path w="4630026" h="3430524">
                <a:moveTo>
                  <a:pt x="0" y="0"/>
                </a:moveTo>
                <a:lnTo>
                  <a:pt x="4630026" y="0"/>
                </a:lnTo>
                <a:lnTo>
                  <a:pt x="4630026" y="3430524"/>
                </a:lnTo>
                <a:lnTo>
                  <a:pt x="0" y="3430524"/>
                </a:lnTo>
                <a:lnTo>
                  <a:pt x="0" y="0"/>
                </a:lnTo>
                <a:close/>
              </a:path>
            </a:pathLst>
          </a:custGeom>
          <a:blipFill>
            <a:blip r:embed="rId6"/>
            <a:stretch>
              <a:fillRect l="-120"/>
            </a:stretch>
          </a:blipFill>
        </p:spPr>
      </p:sp>
      <p:sp>
        <p:nvSpPr>
          <p:cNvPr id="32" name="TextBox 32"/>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dirty="0" err="1">
                <a:solidFill>
                  <a:srgbClr val="7F7F7F"/>
                </a:solidFill>
                <a:latin typeface="IBM Plex Sans Condensed"/>
                <a:ea typeface="IBM Plex Sans Condensed"/>
                <a:cs typeface="IBM Plex Sans Condensed"/>
                <a:sym typeface="IBM Plex Sans Condensed"/>
              </a:rPr>
              <a:t>Główny</a:t>
            </a:r>
            <a:r>
              <a:rPr lang="en-US" sz="1056" spc="13" dirty="0">
                <a:solidFill>
                  <a:srgbClr val="7F7F7F"/>
                </a:solidFill>
                <a:latin typeface="IBM Plex Sans Condensed"/>
                <a:ea typeface="IBM Plex Sans Condensed"/>
                <a:cs typeface="IBM Plex Sans Condensed"/>
                <a:sym typeface="IBM Plex Sans Condensed"/>
              </a:rPr>
              <a:t> Inspektorat Weterynarii • ul. </a:t>
            </a:r>
            <a:r>
              <a:rPr lang="en-US" sz="1056" spc="13" dirty="0" err="1">
                <a:solidFill>
                  <a:srgbClr val="7F7F7F"/>
                </a:solidFill>
                <a:latin typeface="IBM Plex Sans Condensed"/>
                <a:ea typeface="IBM Plex Sans Condensed"/>
                <a:cs typeface="IBM Plex Sans Condensed"/>
                <a:sym typeface="IBM Plex Sans Condensed"/>
              </a:rPr>
              <a:t>Wspólna</a:t>
            </a:r>
            <a:r>
              <a:rPr lang="en-US" sz="1056" spc="13" dirty="0">
                <a:solidFill>
                  <a:srgbClr val="7F7F7F"/>
                </a:solidFill>
                <a:latin typeface="IBM Plex Sans Condensed"/>
                <a:ea typeface="IBM Plex Sans Condensed"/>
                <a:cs typeface="IBM Plex Sans Condensed"/>
                <a:sym typeface="IBM Plex Sans Condensed"/>
              </a:rPr>
              <a:t> 30, 00-930 Warszawa • tel. 22 623 17 17 • wet@wetgiw.gov.pl</a:t>
            </a:r>
          </a:p>
        </p:txBody>
      </p:sp>
      <p:sp>
        <p:nvSpPr>
          <p:cNvPr id="33" name="TextBox 33"/>
          <p:cNvSpPr txBox="1"/>
          <p:nvPr/>
        </p:nvSpPr>
        <p:spPr>
          <a:xfrm>
            <a:off x="4516268" y="115188"/>
            <a:ext cx="6561303" cy="718210"/>
          </a:xfrm>
          <a:prstGeom prst="rect">
            <a:avLst/>
          </a:prstGeom>
        </p:spPr>
        <p:txBody>
          <a:bodyPr wrap="square" lIns="0" tIns="0" rIns="0" bIns="0" rtlCol="0" anchor="t">
            <a:spAutoFit/>
          </a:bodyPr>
          <a:lstStyle/>
          <a:p>
            <a:pPr algn="l">
              <a:lnSpc>
                <a:spcPts val="6168"/>
              </a:lnSpc>
            </a:pPr>
            <a:r>
              <a:rPr lang="pl-PL" sz="3600" b="1" spc="-8"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Zmiany anatomopatologiczne</a:t>
            </a:r>
          </a:p>
        </p:txBody>
      </p:sp>
      <p:sp>
        <p:nvSpPr>
          <p:cNvPr id="34" name="TextBox 34"/>
          <p:cNvSpPr txBox="1"/>
          <p:nvPr/>
        </p:nvSpPr>
        <p:spPr>
          <a:xfrm>
            <a:off x="5583298" y="2116274"/>
            <a:ext cx="72361" cy="429530"/>
          </a:xfrm>
          <a:prstGeom prst="rect">
            <a:avLst/>
          </a:prstGeom>
        </p:spPr>
        <p:txBody>
          <a:bodyPr lIns="0" tIns="0" rIns="0" bIns="0" rtlCol="0" anchor="t">
            <a:spAutoFit/>
          </a:bodyPr>
          <a:lstStyle/>
          <a:p>
            <a:pPr algn="l">
              <a:lnSpc>
                <a:spcPts val="3990"/>
              </a:lnSpc>
            </a:pPr>
            <a:r>
              <a:rPr lang="en-US" sz="1596" spc="-12">
                <a:solidFill>
                  <a:srgbClr val="000000"/>
                </a:solidFill>
                <a:latin typeface="IBM Plex Sans Condensed"/>
                <a:ea typeface="IBM Plex Sans Condensed"/>
                <a:cs typeface="IBM Plex Sans Condensed"/>
                <a:sym typeface="IBM Plex Sans Condensed"/>
              </a:rPr>
              <a:t>•</a:t>
            </a:r>
          </a:p>
        </p:txBody>
      </p:sp>
      <p:sp>
        <p:nvSpPr>
          <p:cNvPr id="35" name="TextBox 35"/>
          <p:cNvSpPr txBox="1"/>
          <p:nvPr/>
        </p:nvSpPr>
        <p:spPr>
          <a:xfrm>
            <a:off x="4331440" y="1295400"/>
            <a:ext cx="6578343" cy="4578176"/>
          </a:xfrm>
          <a:prstGeom prst="rect">
            <a:avLst/>
          </a:prstGeom>
        </p:spPr>
        <p:txBody>
          <a:bodyPr wrap="square" lIns="0" tIns="0" rIns="0" bIns="0" rtlCol="0" anchor="t">
            <a:spAutoFit/>
          </a:bodyPr>
          <a:lstStyle/>
          <a:p>
            <a:pPr>
              <a:lnSpc>
                <a:spcPts val="2111"/>
              </a:lnSpc>
            </a:pP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Zmiany przy zakażeniu BTV obejmują:</a:t>
            </a:r>
          </a:p>
          <a:p>
            <a:pPr>
              <a:lnSpc>
                <a:spcPts val="2111"/>
              </a:lnSpc>
            </a:pP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 </a:t>
            </a:r>
          </a:p>
          <a:p>
            <a:pPr>
              <a:lnSpc>
                <a:spcPts val="2111"/>
              </a:lnSpc>
            </a:pP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1. przekrwienie i obrzęk warg, powiek, uszu, przestrzeni międzyżuchwowej a także języka, który często wystaję poza jamę gębową zwierząt, w skrajnych przypadkach choroby może przybierać barwę siną - stąd nazwa </a:t>
            </a:r>
            <a:r>
              <a:rPr lang="pl-PL" b="1" u="sng"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choroba niebieskiego języka;</a:t>
            </a: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 </a:t>
            </a:r>
          </a:p>
          <a:p>
            <a:pPr>
              <a:lnSpc>
                <a:spcPts val="2111"/>
              </a:lnSpc>
            </a:pPr>
            <a:endPar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endParaRPr>
          </a:p>
          <a:p>
            <a:pPr>
              <a:lnSpc>
                <a:spcPts val="2111"/>
              </a:lnSpc>
            </a:pP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2. przekrwienie narządów wewnętrznych oraz pozostałych części ciała w szczególności pachwin i okolic krocza, ale także kończyn, </a:t>
            </a:r>
            <a:b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b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w tym koronki racic; </a:t>
            </a:r>
          </a:p>
          <a:p>
            <a:pPr>
              <a:lnSpc>
                <a:spcPts val="2111"/>
              </a:lnSpc>
            </a:pPr>
            <a:endPar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endParaRPr>
          </a:p>
          <a:p>
            <a:pPr>
              <a:lnSpc>
                <a:spcPts val="2111"/>
              </a:lnSpc>
            </a:pP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3. może wystąpić pęcherzykowe lub wrzodziejące, zapalenie </a:t>
            </a:r>
            <a:b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b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i łuszczenie się chorobowo zmienionego naskórka - u krów mlecznych łuszczy się naskórek strzyków i na skórze wymienia tworzą się owrzodzenia, pęknięcia i strupy; </a:t>
            </a:r>
          </a:p>
          <a:p>
            <a:pPr>
              <a:lnSpc>
                <a:spcPts val="2111"/>
              </a:lnSpc>
            </a:pPr>
            <a:endPar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endParaRPr>
          </a:p>
          <a:p>
            <a:pPr>
              <a:lnSpc>
                <a:spcPts val="2111"/>
              </a:lnSpc>
            </a:pPr>
            <a:r>
              <a:rPr lang="pl-PL" b="1" spc="20"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4. procesy zapalne oraz zwyrodnienie mięśni.</a:t>
            </a:r>
          </a:p>
        </p:txBody>
      </p:sp>
      <p:sp>
        <p:nvSpPr>
          <p:cNvPr id="36" name="TextBox 36"/>
          <p:cNvSpPr txBox="1"/>
          <p:nvPr/>
        </p:nvSpPr>
        <p:spPr>
          <a:xfrm>
            <a:off x="372466" y="6628686"/>
            <a:ext cx="3598659" cy="147276"/>
          </a:xfrm>
          <a:prstGeom prst="rect">
            <a:avLst/>
          </a:prstGeom>
        </p:spPr>
        <p:txBody>
          <a:bodyPr lIns="0" tIns="0" rIns="0" bIns="0" rtlCol="0" anchor="t">
            <a:spAutoFit/>
          </a:bodyPr>
          <a:lstStyle/>
          <a:p>
            <a:pPr algn="l">
              <a:lnSpc>
                <a:spcPts val="1260"/>
              </a:lnSpc>
            </a:pPr>
            <a:r>
              <a:rPr lang="en-US" sz="900" spc="11" dirty="0">
                <a:solidFill>
                  <a:srgbClr val="000000"/>
                </a:solidFill>
                <a:latin typeface="IBM Plex Sans Condensed"/>
                <a:ea typeface="IBM Plex Sans Condensed"/>
                <a:cs typeface="IBM Plex Sans Condensed"/>
                <a:sym typeface="IBM Plex Sans Condensed"/>
              </a:rPr>
              <a:t>https://www.cabidigitallibrary.org/doi/10.1079/cabicompendium.91521</a:t>
            </a:r>
          </a:p>
        </p:txBody>
      </p:sp>
      <p:sp>
        <p:nvSpPr>
          <p:cNvPr id="37" name="TextBox 37"/>
          <p:cNvSpPr txBox="1"/>
          <p:nvPr/>
        </p:nvSpPr>
        <p:spPr>
          <a:xfrm>
            <a:off x="0" y="98089"/>
            <a:ext cx="5742004" cy="513923"/>
          </a:xfrm>
          <a:prstGeom prst="rect">
            <a:avLst/>
          </a:prstGeom>
        </p:spPr>
        <p:txBody>
          <a:bodyPr wrap="square" lIns="0" tIns="0" rIns="0" bIns="0" rtlCol="0" anchor="t">
            <a:spAutoFit/>
          </a:bodyPr>
          <a:lstStyle/>
          <a:p>
            <a:pPr algn="l">
              <a:lnSpc>
                <a:spcPts val="1965"/>
              </a:lnSpc>
            </a:pPr>
            <a:r>
              <a:rPr lang="pl-PL" sz="2000" b="1" spc="18" dirty="0">
                <a:solidFill>
                  <a:srgbClr val="000000"/>
                </a:solidFill>
                <a:latin typeface="IBM Plex Sans Condensed"/>
                <a:ea typeface="IBM Plex Sans Condensed"/>
                <a:cs typeface="IBM Plex Sans Condensed"/>
                <a:sym typeface="IBM Plex Sans Condensed"/>
              </a:rPr>
              <a:t>Krwotok u podstawy tętnicy płucnej </a:t>
            </a:r>
          </a:p>
          <a:p>
            <a:pPr algn="l">
              <a:lnSpc>
                <a:spcPts val="1965"/>
              </a:lnSpc>
            </a:pPr>
            <a:r>
              <a:rPr lang="pl-PL" sz="2000" b="1" spc="18" dirty="0">
                <a:solidFill>
                  <a:srgbClr val="000000"/>
                </a:solidFill>
                <a:latin typeface="IBM Plex Sans Condensed"/>
                <a:ea typeface="IBM Plex Sans Condensed"/>
                <a:cs typeface="IBM Plex Sans Condensed"/>
                <a:sym typeface="IBM Plex Sans Condensed"/>
              </a:rPr>
              <a:t>i przekrwione, obrzęknięte płuco</a:t>
            </a:r>
            <a:r>
              <a:rPr lang="pl-PL" sz="1403" spc="18" dirty="0">
                <a:solidFill>
                  <a:srgbClr val="000000"/>
                </a:solidFill>
                <a:latin typeface="IBM Plex Sans Condensed"/>
                <a:ea typeface="IBM Plex Sans Condensed"/>
                <a:cs typeface="IBM Plex Sans Condensed"/>
                <a:sym typeface="IBM Plex Sans Condensed"/>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8799"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Freeform 30"/>
          <p:cNvSpPr/>
          <p:nvPr/>
        </p:nvSpPr>
        <p:spPr>
          <a:xfrm>
            <a:off x="0" y="0"/>
            <a:ext cx="4630026" cy="6858000"/>
          </a:xfrm>
          <a:custGeom>
            <a:avLst/>
            <a:gdLst/>
            <a:ahLst/>
            <a:cxnLst/>
            <a:rect l="l" t="t" r="r" b="b"/>
            <a:pathLst>
              <a:path w="4630026" h="6858000">
                <a:moveTo>
                  <a:pt x="0" y="0"/>
                </a:moveTo>
                <a:lnTo>
                  <a:pt x="4630026" y="0"/>
                </a:lnTo>
                <a:lnTo>
                  <a:pt x="4630026" y="6858000"/>
                </a:lnTo>
                <a:lnTo>
                  <a:pt x="0" y="6858000"/>
                </a:lnTo>
                <a:lnTo>
                  <a:pt x="0" y="0"/>
                </a:lnTo>
                <a:close/>
              </a:path>
            </a:pathLst>
          </a:custGeom>
          <a:blipFill>
            <a:blip r:embed="rId5"/>
            <a:stretch>
              <a:fillRect l="-120"/>
            </a:stretch>
          </a:blipFill>
        </p:spPr>
      </p:sp>
      <p:sp>
        <p:nvSpPr>
          <p:cNvPr id="31" name="TextBox 31"/>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2" name="TextBox 32"/>
          <p:cNvSpPr txBox="1"/>
          <p:nvPr/>
        </p:nvSpPr>
        <p:spPr>
          <a:xfrm>
            <a:off x="4015354" y="178932"/>
            <a:ext cx="7964904" cy="718210"/>
          </a:xfrm>
          <a:prstGeom prst="rect">
            <a:avLst/>
          </a:prstGeom>
        </p:spPr>
        <p:txBody>
          <a:bodyPr wrap="square" lIns="0" tIns="0" rIns="0" bIns="0" rtlCol="0" anchor="t">
            <a:spAutoFit/>
          </a:bodyPr>
          <a:lstStyle/>
          <a:p>
            <a:pPr algn="l">
              <a:lnSpc>
                <a:spcPts val="6168"/>
              </a:lnSpc>
            </a:pPr>
            <a:r>
              <a:rPr lang="pl-PL" sz="3600" b="1" spc="-8"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BTV a produkty pochodzenia zwierzęcego </a:t>
            </a:r>
          </a:p>
        </p:txBody>
      </p:sp>
      <p:sp>
        <p:nvSpPr>
          <p:cNvPr id="34" name="TextBox 34"/>
          <p:cNvSpPr txBox="1"/>
          <p:nvPr/>
        </p:nvSpPr>
        <p:spPr>
          <a:xfrm>
            <a:off x="4761599" y="1803254"/>
            <a:ext cx="7232380" cy="1923604"/>
          </a:xfrm>
          <a:prstGeom prst="rect">
            <a:avLst/>
          </a:prstGeom>
        </p:spPr>
        <p:txBody>
          <a:bodyPr wrap="square" lIns="0" tIns="0" rIns="0" bIns="0" rtlCol="0" anchor="t">
            <a:spAutoFit/>
          </a:bodyPr>
          <a:lstStyle/>
          <a:p>
            <a:pPr algn="just">
              <a:lnSpc>
                <a:spcPts val="3022"/>
              </a:lnSpc>
            </a:pPr>
            <a:r>
              <a:rPr lang="pl-PL" sz="2795" b="1" spc="36"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Choroba nie przenosi się na inne gatunki zwierząt gospodarskich i domowych oraz na ludzi, co oznacza, że mięso, mleko, skóry </a:t>
            </a:r>
            <a:br>
              <a:rPr lang="pl-PL" sz="2795" b="1" spc="36"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br>
            <a:r>
              <a:rPr lang="pl-PL" sz="2795" b="1" spc="36"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i wełna oraz inne produkty pochodzące od przeżuwaczy nie stanowią zagrożenia dla ludzi. </a:t>
            </a:r>
          </a:p>
        </p:txBody>
      </p:sp>
      <p:sp>
        <p:nvSpPr>
          <p:cNvPr id="35" name="TextBox 35"/>
          <p:cNvSpPr txBox="1"/>
          <p:nvPr/>
        </p:nvSpPr>
        <p:spPr>
          <a:xfrm>
            <a:off x="281940" y="6628686"/>
            <a:ext cx="3865245" cy="147276"/>
          </a:xfrm>
          <a:prstGeom prst="rect">
            <a:avLst/>
          </a:prstGeom>
        </p:spPr>
        <p:txBody>
          <a:bodyPr lIns="0" tIns="0" rIns="0" bIns="0" rtlCol="0" anchor="t">
            <a:spAutoFit/>
          </a:bodyPr>
          <a:lstStyle/>
          <a:p>
            <a:pPr algn="l">
              <a:lnSpc>
                <a:spcPts val="1260"/>
              </a:lnSpc>
            </a:pPr>
            <a:r>
              <a:rPr lang="en-US" sz="900" spc="11">
                <a:solidFill>
                  <a:srgbClr val="000000"/>
                </a:solidFill>
                <a:latin typeface="IBM Plex Sans Condensed"/>
                <a:ea typeface="IBM Plex Sans Condensed"/>
                <a:cs typeface="IBM Plex Sans Condensed"/>
                <a:sym typeface="IBM Plex Sans Condensed"/>
              </a:rPr>
              <a:t>https://nutropharma.pl/blog/post/czy-mleko-jest-zdrowe-dla-doroslych.html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TextBox 30"/>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4" name="Tytuł 33">
            <a:extLst>
              <a:ext uri="{FF2B5EF4-FFF2-40B4-BE49-F238E27FC236}">
                <a16:creationId xmlns:a16="http://schemas.microsoft.com/office/drawing/2014/main" id="{ED24C34B-FE06-B4E1-50C8-2A5D12BC13B7}"/>
              </a:ext>
            </a:extLst>
          </p:cNvPr>
          <p:cNvSpPr>
            <a:spLocks noGrp="1"/>
          </p:cNvSpPr>
          <p:nvPr>
            <p:ph type="title"/>
          </p:nvPr>
        </p:nvSpPr>
        <p:spPr>
          <a:xfrm>
            <a:off x="457200" y="274638"/>
            <a:ext cx="11369902" cy="1143000"/>
          </a:xfrm>
        </p:spPr>
        <p:txBody>
          <a:bodyPr>
            <a:normAutofit fontScale="90000"/>
          </a:bodyPr>
          <a:lstStyle/>
          <a:p>
            <a:r>
              <a:rPr lang="pl-PL" sz="2000" b="1" i="0" u="none" strike="noStrike" baseline="0" dirty="0">
                <a:solidFill>
                  <a:srgbClr val="000000"/>
                </a:solidFill>
                <a:latin typeface="+mn-lt"/>
              </a:rPr>
              <a:t>RODZAJ PRÓBEK ORAZ SPOSÓB ICH POBIERANIA I WYSYŁANIA DO BADAŃ LABORATORYJNYCH w Kontekście Choroby Niebieskiego Języka – Załącznik do rozporządzenia Ministra Rolnictwa i Rozwoju Wsi z dnia 12 października 2012 r. w sprawie zwalczania choroby niebieskiego języka </a:t>
            </a:r>
            <a:endParaRPr lang="pl-PL" sz="2000" b="1" dirty="0">
              <a:latin typeface="+mn-lt"/>
            </a:endParaRPr>
          </a:p>
        </p:txBody>
      </p:sp>
      <p:sp>
        <p:nvSpPr>
          <p:cNvPr id="35" name="Symbol zastępczy zawartości 34">
            <a:extLst>
              <a:ext uri="{FF2B5EF4-FFF2-40B4-BE49-F238E27FC236}">
                <a16:creationId xmlns:a16="http://schemas.microsoft.com/office/drawing/2014/main" id="{41CA5F1C-273F-6FF5-5B7C-13EBDC8081A6}"/>
              </a:ext>
            </a:extLst>
          </p:cNvPr>
          <p:cNvSpPr>
            <a:spLocks noGrp="1"/>
          </p:cNvSpPr>
          <p:nvPr>
            <p:ph idx="1"/>
          </p:nvPr>
        </p:nvSpPr>
        <p:spPr>
          <a:xfrm>
            <a:off x="415169" y="2057400"/>
            <a:ext cx="9490832" cy="4260523"/>
          </a:xfrm>
        </p:spPr>
        <p:txBody>
          <a:bodyPr>
            <a:normAutofit/>
          </a:bodyPr>
          <a:lstStyle/>
          <a:p>
            <a:pPr algn="l"/>
            <a:endParaRPr lang="pl-PL" sz="1800" b="1" i="0" u="none" strike="noStrike" baseline="0" dirty="0">
              <a:solidFill>
                <a:srgbClr val="000000"/>
              </a:solidFill>
              <a:latin typeface="Aptos" panose="020B0004020202020204" pitchFamily="34" charset="0"/>
            </a:endParaRPr>
          </a:p>
          <a:p>
            <a:pPr marL="0" indent="0">
              <a:buNone/>
            </a:pPr>
            <a:r>
              <a:rPr lang="pl-PL" sz="2000" i="0" u="none" strike="noStrike" baseline="0" dirty="0">
                <a:solidFill>
                  <a:srgbClr val="000000"/>
                </a:solidFill>
                <a:latin typeface="Aptos" panose="020B0004020202020204" pitchFamily="34" charset="0"/>
              </a:rPr>
              <a:t>1. Do badań laboratoryjnych pobiera się następujące próbki: </a:t>
            </a:r>
          </a:p>
          <a:p>
            <a:pPr marL="0" indent="0">
              <a:buNone/>
            </a:pPr>
            <a:r>
              <a:rPr lang="pl-PL" sz="2000" i="0" u="none" strike="noStrike" baseline="0" dirty="0">
                <a:solidFill>
                  <a:srgbClr val="000000"/>
                </a:solidFill>
                <a:latin typeface="Arial" panose="020B0604020202020204" pitchFamily="34" charset="0"/>
              </a:rPr>
              <a:t>   </a:t>
            </a:r>
            <a:r>
              <a:rPr lang="pl-PL" sz="2000" i="0" u="none" strike="noStrike" baseline="0" dirty="0">
                <a:solidFill>
                  <a:srgbClr val="000000"/>
                </a:solidFill>
                <a:latin typeface="Aptos" panose="020B0004020202020204" pitchFamily="34" charset="0"/>
              </a:rPr>
              <a:t>a) próbki krwi; </a:t>
            </a:r>
          </a:p>
          <a:p>
            <a:pPr marL="0" indent="0">
              <a:buNone/>
            </a:pPr>
            <a:r>
              <a:rPr lang="pl-PL" sz="2000" dirty="0">
                <a:solidFill>
                  <a:srgbClr val="000000"/>
                </a:solidFill>
                <a:latin typeface="Arial" panose="020B0604020202020204" pitchFamily="34" charset="0"/>
              </a:rPr>
              <a:t>   </a:t>
            </a:r>
            <a:r>
              <a:rPr lang="pl-PL" sz="2000" i="0" u="none" strike="noStrike" baseline="0" dirty="0">
                <a:solidFill>
                  <a:srgbClr val="000000"/>
                </a:solidFill>
                <a:latin typeface="Aptos" panose="020B0004020202020204" pitchFamily="34" charset="0"/>
              </a:rPr>
              <a:t>b) wycinki: śledziona</a:t>
            </a:r>
            <a:r>
              <a:rPr lang="pl-PL" dirty="0">
                <a:solidFill>
                  <a:srgbClr val="000000"/>
                </a:solidFill>
                <a:latin typeface="Aptos" panose="020B0004020202020204" pitchFamily="34" charset="0"/>
              </a:rPr>
              <a:t>,</a:t>
            </a:r>
            <a:r>
              <a:rPr lang="pl-PL" sz="2000" i="0" u="none" strike="noStrike" baseline="0" dirty="0">
                <a:solidFill>
                  <a:srgbClr val="000000"/>
                </a:solidFill>
                <a:latin typeface="Aptos" panose="020B0004020202020204" pitchFamily="34" charset="0"/>
              </a:rPr>
              <a:t> węzły chłonne;</a:t>
            </a:r>
          </a:p>
          <a:p>
            <a:pPr marL="0" indent="0">
              <a:buNone/>
            </a:pPr>
            <a:r>
              <a:rPr lang="pl-PL" sz="2000" dirty="0">
                <a:solidFill>
                  <a:srgbClr val="000000"/>
                </a:solidFill>
                <a:latin typeface="Aptos" panose="020B0004020202020204" pitchFamily="34" charset="0"/>
              </a:rPr>
              <a:t>    </a:t>
            </a:r>
            <a:r>
              <a:rPr lang="pl-PL" dirty="0">
                <a:solidFill>
                  <a:srgbClr val="000000"/>
                </a:solidFill>
                <a:latin typeface="Aptos" panose="020B0004020202020204" pitchFamily="34" charset="0"/>
              </a:rPr>
              <a:t>c) </a:t>
            </a:r>
            <a:r>
              <a:rPr lang="pl-PL" sz="2000" i="0" u="none" strike="noStrike" baseline="0" dirty="0">
                <a:solidFill>
                  <a:srgbClr val="000000"/>
                </a:solidFill>
                <a:latin typeface="Aptos" panose="020B0004020202020204" pitchFamily="34" charset="0"/>
              </a:rPr>
              <a:t>szpik kostny. </a:t>
            </a:r>
          </a:p>
          <a:p>
            <a:pPr marL="0" indent="0">
              <a:buNone/>
            </a:pPr>
            <a:r>
              <a:rPr lang="pl-PL" sz="2000" dirty="0">
                <a:solidFill>
                  <a:srgbClr val="000000"/>
                </a:solidFill>
                <a:latin typeface="Aptos" panose="020B0004020202020204" pitchFamily="34" charset="0"/>
              </a:rPr>
              <a:t>2.  </a:t>
            </a:r>
            <a:r>
              <a:rPr lang="pl-PL" sz="2000" i="0" u="none" strike="noStrike" baseline="0" dirty="0">
                <a:solidFill>
                  <a:srgbClr val="000000"/>
                </a:solidFill>
                <a:latin typeface="Aptos" panose="020B0004020202020204" pitchFamily="34" charset="0"/>
              </a:rPr>
              <a:t>Próbkę krwi pobiera się od zwierząt z gorączką za pomocą igły jednorazowej, do sterylnej probówki lub tubostrzykawki zawierającej środek antykoagulacyjny w postaci heparyny, cytrynianu sodu lub EDTA, a następnie probówkę napełnia się w taki sposób, aby krew spływała wolno po wewnętrznej ścianie tej probówki, aż do jej napełnienia w 2/3 pojemności.</a:t>
            </a:r>
          </a:p>
          <a:p>
            <a:pPr marL="0" indent="0">
              <a:buNone/>
            </a:pPr>
            <a:endParaRPr lang="pl-P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2"/>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3"/>
            <a:stretch>
              <a:fillRect/>
            </a:stretch>
          </a:blipFill>
        </p:spPr>
      </p:sp>
      <p:sp>
        <p:nvSpPr>
          <p:cNvPr id="5" name="Freeform 5"/>
          <p:cNvSpPr/>
          <p:nvPr/>
        </p:nvSpPr>
        <p:spPr>
          <a:xfrm>
            <a:off x="1193292" y="3607184"/>
            <a:ext cx="8993124" cy="9525"/>
          </a:xfrm>
          <a:custGeom>
            <a:avLst/>
            <a:gdLst/>
            <a:ahLst/>
            <a:cxnLst/>
            <a:rect l="l" t="t" r="r" b="b"/>
            <a:pathLst>
              <a:path w="8993124" h="9525">
                <a:moveTo>
                  <a:pt x="0" y="0"/>
                </a:moveTo>
                <a:lnTo>
                  <a:pt x="8993124" y="0"/>
                </a:lnTo>
                <a:lnTo>
                  <a:pt x="8993124" y="9525"/>
                </a:lnTo>
                <a:lnTo>
                  <a:pt x="0" y="95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p:cNvSpPr/>
          <p:nvPr/>
        </p:nvSpPr>
        <p:spPr>
          <a:xfrm>
            <a:off x="1193292" y="3991232"/>
            <a:ext cx="4881372" cy="9525"/>
          </a:xfrm>
          <a:custGeom>
            <a:avLst/>
            <a:gdLst/>
            <a:ahLst/>
            <a:cxnLst/>
            <a:rect l="l" t="t" r="r" b="b"/>
            <a:pathLst>
              <a:path w="4881372" h="9525">
                <a:moveTo>
                  <a:pt x="0" y="0"/>
                </a:moveTo>
                <a:lnTo>
                  <a:pt x="4881372" y="0"/>
                </a:lnTo>
                <a:lnTo>
                  <a:pt x="4881372" y="9525"/>
                </a:lnTo>
                <a:lnTo>
                  <a:pt x="0" y="952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7" name="Group 7"/>
          <p:cNvGrpSpPr>
            <a:grpSpLocks noChangeAspect="1"/>
          </p:cNvGrpSpPr>
          <p:nvPr/>
        </p:nvGrpSpPr>
        <p:grpSpPr>
          <a:xfrm>
            <a:off x="11506067" y="3695652"/>
            <a:ext cx="702021" cy="476536"/>
            <a:chOff x="0" y="0"/>
            <a:chExt cx="702018" cy="476529"/>
          </a:xfrm>
        </p:grpSpPr>
        <p:sp>
          <p:nvSpPr>
            <p:cNvPr id="8" name="Freeform 8"/>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9" name="Freeform 9"/>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10" name="Group 10"/>
          <p:cNvGrpSpPr>
            <a:grpSpLocks noChangeAspect="1"/>
          </p:cNvGrpSpPr>
          <p:nvPr/>
        </p:nvGrpSpPr>
        <p:grpSpPr>
          <a:xfrm>
            <a:off x="10881589" y="4173760"/>
            <a:ext cx="1326499" cy="1291257"/>
            <a:chOff x="0" y="0"/>
            <a:chExt cx="1326502" cy="1291260"/>
          </a:xfrm>
        </p:grpSpPr>
        <p:sp>
          <p:nvSpPr>
            <p:cNvPr id="11" name="Freeform 11"/>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3" name="Freeform 13"/>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4" name="Freeform 14"/>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5" name="Freeform 15"/>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6" name="Freeform 16"/>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7" name="Freeform 17"/>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8" name="Freeform 18"/>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9" name="Freeform 19"/>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0" name="Freeform 20"/>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21" name="Group 21"/>
          <p:cNvGrpSpPr>
            <a:grpSpLocks noChangeAspect="1"/>
          </p:cNvGrpSpPr>
          <p:nvPr/>
        </p:nvGrpSpPr>
        <p:grpSpPr>
          <a:xfrm>
            <a:off x="10881589" y="5528205"/>
            <a:ext cx="1326499" cy="1291257"/>
            <a:chOff x="0" y="0"/>
            <a:chExt cx="1326502" cy="1291260"/>
          </a:xfrm>
        </p:grpSpPr>
        <p:sp>
          <p:nvSpPr>
            <p:cNvPr id="22" name="Freeform 22"/>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4" name="Freeform 24"/>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5" name="Freeform 25"/>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6" name="Freeform 26"/>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7" name="Freeform 27"/>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8" name="Freeform 28"/>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9" name="Freeform 29"/>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30" name="Freeform 30"/>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31" name="Freeform 31"/>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2" name="TextBox 32"/>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6" name="TextBox 36"/>
          <p:cNvSpPr txBox="1"/>
          <p:nvPr/>
        </p:nvSpPr>
        <p:spPr>
          <a:xfrm>
            <a:off x="2638301" y="1857766"/>
            <a:ext cx="2046551" cy="399374"/>
          </a:xfrm>
          <a:prstGeom prst="rect">
            <a:avLst/>
          </a:prstGeom>
        </p:spPr>
        <p:txBody>
          <a:bodyPr lIns="0" tIns="0" rIns="0" bIns="0" rtlCol="0" anchor="t">
            <a:spAutoFit/>
          </a:bodyPr>
          <a:lstStyle/>
          <a:p>
            <a:pPr algn="l">
              <a:lnSpc>
                <a:spcPts val="3025"/>
              </a:lnSpc>
            </a:pPr>
            <a:r>
              <a:rPr lang="en-US" sz="2795" spc="36" dirty="0">
                <a:solidFill>
                  <a:srgbClr val="000000"/>
                </a:solidFill>
                <a:latin typeface="IBM Plex Sans Condensed"/>
                <a:ea typeface="IBM Plex Sans Condensed"/>
                <a:cs typeface="IBM Plex Sans Condensed"/>
                <a:sym typeface="IBM Plex Sans Condensed"/>
              </a:rPr>
              <a:t> </a:t>
            </a:r>
          </a:p>
        </p:txBody>
      </p:sp>
      <p:sp>
        <p:nvSpPr>
          <p:cNvPr id="37" name="TextBox 37"/>
          <p:cNvSpPr txBox="1"/>
          <p:nvPr/>
        </p:nvSpPr>
        <p:spPr>
          <a:xfrm>
            <a:off x="5316350" y="1857766"/>
            <a:ext cx="1950044" cy="399374"/>
          </a:xfrm>
          <a:prstGeom prst="rect">
            <a:avLst/>
          </a:prstGeom>
        </p:spPr>
        <p:txBody>
          <a:bodyPr lIns="0" tIns="0" rIns="0" bIns="0" rtlCol="0" anchor="t">
            <a:spAutoFit/>
          </a:bodyPr>
          <a:lstStyle/>
          <a:p>
            <a:pPr algn="l">
              <a:lnSpc>
                <a:spcPts val="3025"/>
              </a:lnSpc>
            </a:pPr>
            <a:r>
              <a:rPr lang="en-US" sz="2795" spc="36" dirty="0">
                <a:solidFill>
                  <a:srgbClr val="000000"/>
                </a:solidFill>
                <a:latin typeface="IBM Plex Sans Condensed"/>
                <a:ea typeface="IBM Plex Sans Condensed"/>
                <a:cs typeface="IBM Plex Sans Condensed"/>
                <a:sym typeface="IBM Plex Sans Condensed"/>
              </a:rPr>
              <a:t> </a:t>
            </a:r>
          </a:p>
        </p:txBody>
      </p:sp>
      <p:sp>
        <p:nvSpPr>
          <p:cNvPr id="41" name="Tytuł 40">
            <a:extLst>
              <a:ext uri="{FF2B5EF4-FFF2-40B4-BE49-F238E27FC236}">
                <a16:creationId xmlns:a16="http://schemas.microsoft.com/office/drawing/2014/main" id="{46E77B12-BCF6-3142-2A65-2B2E992ED9D6}"/>
              </a:ext>
            </a:extLst>
          </p:cNvPr>
          <p:cNvSpPr>
            <a:spLocks noGrp="1"/>
          </p:cNvSpPr>
          <p:nvPr>
            <p:ph type="title"/>
          </p:nvPr>
        </p:nvSpPr>
        <p:spPr>
          <a:xfrm>
            <a:off x="228600" y="79446"/>
            <a:ext cx="8534400" cy="1507067"/>
          </a:xfrm>
        </p:spPr>
        <p:txBody>
          <a:bodyPr/>
          <a:lstStyle/>
          <a:p>
            <a:r>
              <a:rPr lang="pl-PL" b="1" dirty="0">
                <a:solidFill>
                  <a:schemeClr val="bg1"/>
                </a:solidFill>
                <a:latin typeface="Calibri" panose="020F0502020204030204" pitchFamily="34" charset="0"/>
                <a:ea typeface="Calibri" panose="020F0502020204030204" pitchFamily="34" charset="0"/>
                <a:cs typeface="Calibri" panose="020F0502020204030204" pitchFamily="34" charset="0"/>
              </a:rPr>
              <a:t>Laboratoria</a:t>
            </a:r>
          </a:p>
        </p:txBody>
      </p:sp>
      <p:sp>
        <p:nvSpPr>
          <p:cNvPr id="42" name="Symbol zastępczy zawartości 41">
            <a:extLst>
              <a:ext uri="{FF2B5EF4-FFF2-40B4-BE49-F238E27FC236}">
                <a16:creationId xmlns:a16="http://schemas.microsoft.com/office/drawing/2014/main" id="{74E35A8A-D2F8-0046-4A1A-79BAA30A0934}"/>
              </a:ext>
            </a:extLst>
          </p:cNvPr>
          <p:cNvSpPr>
            <a:spLocks noGrp="1"/>
          </p:cNvSpPr>
          <p:nvPr>
            <p:ph idx="1"/>
          </p:nvPr>
        </p:nvSpPr>
        <p:spPr>
          <a:xfrm>
            <a:off x="386588" y="1328311"/>
            <a:ext cx="10135084" cy="4510344"/>
          </a:xfrm>
        </p:spPr>
        <p:txBody>
          <a:bodyPr>
            <a:normAutofit/>
          </a:bodyPr>
          <a:lstStyle/>
          <a:p>
            <a:pPr marL="0" indent="0">
              <a:buNone/>
            </a:pPr>
            <a:r>
              <a:rPr lang="pl-PL" sz="2800" b="1" dirty="0">
                <a:solidFill>
                  <a:schemeClr val="bg1"/>
                </a:solidFill>
                <a:latin typeface="Calibri" panose="020F0502020204030204" pitchFamily="34" charset="0"/>
                <a:ea typeface="Calibri" panose="020F0502020204030204" pitchFamily="34" charset="0"/>
                <a:cs typeface="Calibri" panose="020F0502020204030204" pitchFamily="34" charset="0"/>
              </a:rPr>
              <a:t>• Lista laboratoriów urzędowych wyznaczonych do przeprowadzania badań laboratoryjnych, w tym w kierunku BT, dostępna jest na stronie Głównego Inspektoratu Weterynarii:</a:t>
            </a:r>
          </a:p>
          <a:p>
            <a:pPr marL="0" indent="0">
              <a:buNone/>
            </a:pPr>
            <a:endParaRPr lang="pl-PL" dirty="0"/>
          </a:p>
          <a:p>
            <a:pPr marL="0" indent="0">
              <a:buNone/>
            </a:pPr>
            <a:r>
              <a:rPr lang="pl-PL" dirty="0">
                <a:hlinkClick r:id="rId8"/>
              </a:rPr>
              <a:t>https://www.wetgiw.gov.pl/nadzor-weterynaryjny/rejestry-iwykazy-pracowni-i-laboratoriow</a:t>
            </a:r>
            <a:endParaRPr lang="pl-PL" dirty="0"/>
          </a:p>
          <a:p>
            <a:pPr marL="0" indent="0">
              <a:buNone/>
            </a:pPr>
            <a:endParaRPr lang="pl-PL" sz="2400" dirty="0"/>
          </a:p>
          <a:p>
            <a:pPr marL="0" indent="0">
              <a:buNone/>
            </a:pPr>
            <a:endParaRPr lang="pl-PL"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F5094059-23C5-7A26-9C58-BDCB24B915E3}"/>
              </a:ext>
            </a:extLst>
          </p:cNvPr>
          <p:cNvPicPr>
            <a:picLocks noChangeAspect="1"/>
          </p:cNvPicPr>
          <p:nvPr/>
        </p:nvPicPr>
        <p:blipFill>
          <a:blip r:embed="rId2"/>
          <a:stretch>
            <a:fillRect/>
          </a:stretch>
        </p:blipFill>
        <p:spPr>
          <a:xfrm>
            <a:off x="0" y="0"/>
            <a:ext cx="12192000" cy="6858000"/>
          </a:xfrm>
          <a:prstGeom prst="rect">
            <a:avLst/>
          </a:prstGeom>
        </p:spPr>
      </p:pic>
      <p:sp>
        <p:nvSpPr>
          <p:cNvPr id="6" name="Tytuł 5">
            <a:extLst>
              <a:ext uri="{FF2B5EF4-FFF2-40B4-BE49-F238E27FC236}">
                <a16:creationId xmlns:a16="http://schemas.microsoft.com/office/drawing/2014/main" id="{9686D17A-9724-1BE6-070E-AC583A025469}"/>
              </a:ext>
            </a:extLst>
          </p:cNvPr>
          <p:cNvSpPr>
            <a:spLocks noGrp="1"/>
          </p:cNvSpPr>
          <p:nvPr>
            <p:ph type="title"/>
          </p:nvPr>
        </p:nvSpPr>
        <p:spPr>
          <a:xfrm>
            <a:off x="457200" y="274638"/>
            <a:ext cx="11353800" cy="1143000"/>
          </a:xfrm>
        </p:spPr>
        <p:txBody>
          <a:bodyPr>
            <a:normAutofit fontScale="90000"/>
          </a:bodyPr>
          <a:lstStyle/>
          <a:p>
            <a:r>
              <a:rPr lang="pl-PL" sz="3200" b="1" i="0" u="none" strike="noStrike" baseline="0" dirty="0">
                <a:solidFill>
                  <a:srgbClr val="000000"/>
                </a:solidFill>
                <a:latin typeface="+mn-lt"/>
              </a:rPr>
              <a:t>Środki zwalczania chorób w przypadku podejrzenia Zakażenia zgodnie z rozporządzeniem UE 2020/689 </a:t>
            </a:r>
            <a:endParaRPr lang="pl-PL" sz="3200" b="1" dirty="0">
              <a:latin typeface="+mn-lt"/>
            </a:endParaRPr>
          </a:p>
        </p:txBody>
      </p:sp>
      <p:graphicFrame>
        <p:nvGraphicFramePr>
          <p:cNvPr id="12" name="Tabela 11">
            <a:extLst>
              <a:ext uri="{FF2B5EF4-FFF2-40B4-BE49-F238E27FC236}">
                <a16:creationId xmlns:a16="http://schemas.microsoft.com/office/drawing/2014/main" id="{79E99A01-061A-9BF5-E40B-20650EB3B518}"/>
              </a:ext>
            </a:extLst>
          </p:cNvPr>
          <p:cNvGraphicFramePr>
            <a:graphicFrameLocks noGrp="1"/>
          </p:cNvGraphicFramePr>
          <p:nvPr>
            <p:extLst>
              <p:ext uri="{D42A27DB-BD31-4B8C-83A1-F6EECF244321}">
                <p14:modId xmlns:p14="http://schemas.microsoft.com/office/powerpoint/2010/main" val="1838305467"/>
              </p:ext>
            </p:extLst>
          </p:nvPr>
        </p:nvGraphicFramePr>
        <p:xfrm>
          <a:off x="1447800" y="2057400"/>
          <a:ext cx="8991600" cy="3276600"/>
        </p:xfrm>
        <a:graphic>
          <a:graphicData uri="http://schemas.openxmlformats.org/drawingml/2006/table">
            <a:tbl>
              <a:tblPr firstRow="1" bandRow="1">
                <a:tableStyleId>{5C22544A-7EE6-4342-B048-85BDC9FD1C3A}</a:tableStyleId>
              </a:tblPr>
              <a:tblGrid>
                <a:gridCol w="4495800">
                  <a:extLst>
                    <a:ext uri="{9D8B030D-6E8A-4147-A177-3AD203B41FA5}">
                      <a16:colId xmlns:a16="http://schemas.microsoft.com/office/drawing/2014/main" val="1049309469"/>
                    </a:ext>
                  </a:extLst>
                </a:gridCol>
                <a:gridCol w="4495800">
                  <a:extLst>
                    <a:ext uri="{9D8B030D-6E8A-4147-A177-3AD203B41FA5}">
                      <a16:colId xmlns:a16="http://schemas.microsoft.com/office/drawing/2014/main" val="1496500423"/>
                    </a:ext>
                  </a:extLst>
                </a:gridCol>
              </a:tblGrid>
              <a:tr h="3276600">
                <a:tc>
                  <a:txBody>
                    <a:bodyPr/>
                    <a:lstStyle/>
                    <a:p>
                      <a:pPr algn="ctr"/>
                      <a:r>
                        <a:rPr lang="pl-PL" sz="2000" dirty="0"/>
                        <a:t>W oczekiwaniu na wynik</a:t>
                      </a:r>
                    </a:p>
                    <a:p>
                      <a:pPr algn="ctr"/>
                      <a:r>
                        <a:rPr lang="pl-PL" sz="2000" dirty="0"/>
                        <a:t>dochodzenia - właściwy organ</a:t>
                      </a:r>
                    </a:p>
                    <a:p>
                      <a:pPr algn="ctr"/>
                      <a:r>
                        <a:rPr lang="pl-PL" sz="2000" dirty="0"/>
                        <a:t>ogranicza przemieszczanie zwierząt oraz materiału biologicznego należącego do docelowej populacji zwierząt </a:t>
                      </a:r>
                      <a:br>
                        <a:rPr lang="pl-PL" sz="2000" dirty="0"/>
                      </a:br>
                      <a:r>
                        <a:rPr lang="pl-PL" sz="2000" dirty="0"/>
                        <a:t>z zakładu, w którym utrzymywane są zwierzęta, o ile nie zostanie wydane na to pozwolenie w celu natychmiastowego uboju.</a:t>
                      </a:r>
                    </a:p>
                  </a:txBody>
                  <a:tcPr/>
                </a:tc>
                <a:tc>
                  <a:txBody>
                    <a:bodyPr/>
                    <a:lstStyle/>
                    <a:p>
                      <a:pPr algn="ctr"/>
                      <a:r>
                        <a:rPr lang="pl-PL" sz="2000" dirty="0"/>
                        <a:t>Zarządza zastosowanie odpowiednich środków zmniejszających ryzyko,</a:t>
                      </a:r>
                    </a:p>
                    <a:p>
                      <a:pPr algn="ctr"/>
                      <a:r>
                        <a:rPr lang="pl-PL" sz="2000" dirty="0"/>
                        <a:t>jeżeli jest to niezbędne </a:t>
                      </a:r>
                      <a:br>
                        <a:rPr lang="pl-PL" sz="2000" dirty="0"/>
                      </a:br>
                      <a:r>
                        <a:rPr lang="pl-PL" sz="2000" dirty="0"/>
                        <a:t>i technicznie wykonalne, aby zapobiec narażeniu lub ograniczyć narażenie zwierząt</a:t>
                      </a:r>
                    </a:p>
                    <a:p>
                      <a:pPr algn="ctr"/>
                      <a:r>
                        <a:rPr lang="pl-PL" sz="2000" dirty="0"/>
                        <a:t>należących do docelowej populacji zwierząt na ataki </a:t>
                      </a:r>
                      <a:br>
                        <a:rPr lang="pl-PL" sz="2000" dirty="0"/>
                      </a:br>
                      <a:r>
                        <a:rPr lang="pl-PL" sz="2000" dirty="0"/>
                        <a:t>ze strony wektorów.</a:t>
                      </a:r>
                    </a:p>
                  </a:txBody>
                  <a:tcPr/>
                </a:tc>
                <a:extLst>
                  <a:ext uri="{0D108BD9-81ED-4DB2-BD59-A6C34878D82A}">
                    <a16:rowId xmlns:a16="http://schemas.microsoft.com/office/drawing/2014/main" val="1632651707"/>
                  </a:ext>
                </a:extLst>
              </a:tr>
            </a:tbl>
          </a:graphicData>
        </a:graphic>
      </p:graphicFrame>
    </p:spTree>
    <p:extLst>
      <p:ext uri="{BB962C8B-B14F-4D97-AF65-F5344CB8AC3E}">
        <p14:creationId xmlns:p14="http://schemas.microsoft.com/office/powerpoint/2010/main" val="125677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ole tekstowe 4">
            <a:extLst>
              <a:ext uri="{FF2B5EF4-FFF2-40B4-BE49-F238E27FC236}">
                <a16:creationId xmlns:a16="http://schemas.microsoft.com/office/drawing/2014/main" id="{AAAFE37E-D4A8-B8A9-1E5A-14CDD2270EEA}"/>
              </a:ext>
            </a:extLst>
          </p:cNvPr>
          <p:cNvSpPr txBox="1"/>
          <p:nvPr/>
        </p:nvSpPr>
        <p:spPr>
          <a:xfrm>
            <a:off x="38100" y="304800"/>
            <a:ext cx="11811000" cy="6063198"/>
          </a:xfrm>
          <a:prstGeom prst="rect">
            <a:avLst/>
          </a:prstGeom>
          <a:noFill/>
        </p:spPr>
        <p:txBody>
          <a:bodyPr wrap="square">
            <a:spAutoFit/>
          </a:bodyPr>
          <a:lstStyle/>
          <a:p>
            <a:r>
              <a:rPr lang="pl-PL" sz="28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Postępowanie przy podejrzeniu choroby zgodnie z Rozporządzeniem krajowym Ministra Rolnictwa i Rozwoju Wsi z dnia 12 października 2012 r. (poz. 1158) </a:t>
            </a:r>
          </a:p>
          <a:p>
            <a:endParaRPr lang="pl-PL" sz="28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514350" indent="-514350">
              <a:buAutoNum type="arabicParenR"/>
            </a:pPr>
            <a:r>
              <a:rPr lang="pl-PL" sz="3200" b="1" i="0" u="none" strike="noStrike" baseline="0" dirty="0">
                <a:solidFill>
                  <a:schemeClr val="bg1"/>
                </a:solidFill>
                <a:highlight>
                  <a:srgbClr val="C0C0C0"/>
                </a:highlight>
                <a:latin typeface="Calibri" panose="020F0502020204030204" pitchFamily="34" charset="0"/>
                <a:ea typeface="Calibri" panose="020F0502020204030204" pitchFamily="34" charset="0"/>
                <a:cs typeface="Calibri" panose="020F0502020204030204" pitchFamily="34" charset="0"/>
              </a:rPr>
              <a:t>Przeprowadza </a:t>
            </a:r>
            <a:endParaRPr lang="pl-PL" sz="3200" i="0" u="none" strike="noStrike" baseline="0" dirty="0">
              <a:solidFill>
                <a:schemeClr val="bg1"/>
              </a:solidFill>
              <a:highlight>
                <a:srgbClr val="C0C0C0"/>
              </a:highlight>
              <a:latin typeface="Calibri" panose="020F0502020204030204" pitchFamily="34" charset="0"/>
              <a:ea typeface="Calibri" panose="020F0502020204030204" pitchFamily="34" charset="0"/>
              <a:cs typeface="Calibri" panose="020F0502020204030204" pitchFamily="34" charset="0"/>
            </a:endParaRPr>
          </a:p>
          <a:p>
            <a:r>
              <a:rPr lang="pl-PL" sz="240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dochodzenie epizootyczne, </a:t>
            </a:r>
          </a:p>
          <a:p>
            <a:endParaRPr lang="pl-PL" sz="240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pl-PL" sz="240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badanie kliniczne zwierząt z gatunków wrażliwych, </a:t>
            </a:r>
          </a:p>
          <a:p>
            <a:endParaRPr lang="pl-PL" sz="240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pl-PL" sz="2400"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 oględziny albo sekcję zwłok zwierząt z gatunków wrażliwych; </a:t>
            </a:r>
          </a:p>
          <a:p>
            <a:endParaRPr lang="pl-PL" sz="2400" b="0" i="0" u="none" strike="noStrike" baseline="0" dirty="0">
              <a:latin typeface="Calibri" panose="020F0502020204030204" pitchFamily="34" charset="0"/>
              <a:ea typeface="Calibri" panose="020F0502020204030204" pitchFamily="34" charset="0"/>
              <a:cs typeface="Calibri" panose="020F0502020204030204" pitchFamily="34" charset="0"/>
            </a:endParaRPr>
          </a:p>
          <a:p>
            <a:r>
              <a:rPr lang="pl-PL" sz="3200" b="1" i="0" u="none" strike="noStrike" baseline="0" dirty="0">
                <a:solidFill>
                  <a:schemeClr val="bg1"/>
                </a:solidFill>
                <a:latin typeface="Calibri" panose="020F0502020204030204" pitchFamily="34" charset="0"/>
                <a:ea typeface="Calibri" panose="020F0502020204030204" pitchFamily="34" charset="0"/>
                <a:cs typeface="Calibri" panose="020F0502020204030204" pitchFamily="34" charset="0"/>
              </a:rPr>
              <a:t>2) </a:t>
            </a:r>
            <a:r>
              <a:rPr lang="pl-PL" sz="3200" b="1" i="0" u="none" strike="noStrike" baseline="0" dirty="0">
                <a:solidFill>
                  <a:schemeClr val="bg1"/>
                </a:solidFill>
                <a:highlight>
                  <a:srgbClr val="C0C0C0"/>
                </a:highlight>
                <a:latin typeface="Calibri" panose="020F0502020204030204" pitchFamily="34" charset="0"/>
                <a:ea typeface="Calibri" panose="020F0502020204030204" pitchFamily="34" charset="0"/>
                <a:cs typeface="Calibri" panose="020F0502020204030204" pitchFamily="34" charset="0"/>
              </a:rPr>
              <a:t>Pobiera próbki od zwierząt z gatunków wrażliwych podejrzanych o zakażenie chorobą i wysyła je do badań do laboratorium urzędowego </a:t>
            </a:r>
          </a:p>
          <a:p>
            <a:endParaRPr lang="pl-PL" sz="1600" dirty="0"/>
          </a:p>
          <a:p>
            <a:endParaRPr lang="pl-PL" sz="1600" dirty="0"/>
          </a:p>
          <a:p>
            <a:r>
              <a:rPr lang="pl-PL" sz="2800" b="1" dirty="0">
                <a:solidFill>
                  <a:schemeClr val="bg1"/>
                </a:solidFill>
                <a:latin typeface="Calibri" panose="020F0502020204030204" pitchFamily="34" charset="0"/>
                <a:ea typeface="Calibri" panose="020F0502020204030204" pitchFamily="34" charset="0"/>
                <a:cs typeface="Calibri" panose="020F0502020204030204" pitchFamily="34" charset="0"/>
              </a:rPr>
              <a:t>cdn.</a:t>
            </a:r>
          </a:p>
        </p:txBody>
      </p:sp>
    </p:spTree>
    <p:extLst>
      <p:ext uri="{BB962C8B-B14F-4D97-AF65-F5344CB8AC3E}">
        <p14:creationId xmlns:p14="http://schemas.microsoft.com/office/powerpoint/2010/main" val="50899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E22737AC-655F-AC23-9BD3-6CE7CF29186E}"/>
              </a:ext>
            </a:extLst>
          </p:cNvPr>
          <p:cNvSpPr txBox="1"/>
          <p:nvPr/>
        </p:nvSpPr>
        <p:spPr>
          <a:xfrm>
            <a:off x="180975" y="1143000"/>
            <a:ext cx="12192000" cy="58169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3200" b="1"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3) </a:t>
            </a:r>
            <a:r>
              <a:rPr kumimoji="0" lang="pl-PL" sz="2800" b="1" i="0" u="none" strike="noStrike" kern="1200" cap="none" spc="0" normalizeH="0" baseline="0" noProof="0" dirty="0">
                <a:ln>
                  <a:noFill/>
                </a:ln>
                <a:solidFill>
                  <a:schemeClr val="bg1"/>
                </a:solidFill>
                <a:effectLst/>
                <a:highlight>
                  <a:srgbClr val="C0C0C0"/>
                </a:highlight>
                <a:uLnTx/>
                <a:uFillTx/>
                <a:latin typeface="Calibri" panose="020F0502020204030204" pitchFamily="34" charset="0"/>
                <a:ea typeface="Calibri" panose="020F0502020204030204" pitchFamily="34" charset="0"/>
                <a:cs typeface="Calibri" panose="020F0502020204030204" pitchFamily="34" charset="0"/>
              </a:rPr>
              <a:t>obejmuje nadzór nad gospodarstwem, w ramach którego: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600" b="0" i="0" u="none" strike="noStrike" kern="1200" cap="none" spc="0" normalizeH="0" baseline="0" noProof="0" dirty="0">
                <a:ln>
                  <a:noFill/>
                </a:ln>
                <a:solidFill>
                  <a:schemeClr val="bg1"/>
                </a:solidFill>
                <a:effectLst/>
                <a:uLnTx/>
                <a:uFillTx/>
                <a:latin typeface="Aptos" panose="020B0004020202020204" pitchFamily="34" charset="0"/>
                <a:ea typeface="+mn-ea"/>
                <a:cs typeface="+mn-cs"/>
              </a:rPr>
              <a:t>•</a:t>
            </a:r>
            <a:r>
              <a:rPr kumimoji="0" lang="pl-PL" sz="1600" b="0" i="0" u="none" strike="noStrike" kern="1200" cap="none" spc="0" normalizeH="0" baseline="0" noProof="0" dirty="0">
                <a:ln>
                  <a:noFill/>
                </a:ln>
                <a:solidFill>
                  <a:prstClr val="white"/>
                </a:solidFill>
                <a:effectLst/>
                <a:uLnTx/>
                <a:uFillTx/>
                <a:latin typeface="Aptos" panose="020B0004020202020204" pitchFamily="34" charset="0"/>
                <a:ea typeface="+mn-ea"/>
                <a:cs typeface="+mn-cs"/>
              </a:rPr>
              <a:t> </a:t>
            </a:r>
            <a:r>
              <a:rPr kumimoji="0" lang="pl-PL"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prowadzi spis zwierząt z gatunków wrażliwych, z podziałem na gatunki, określając liczbę zwierząt padłych, zwierząt podejrzanych o chorobę lub zakażenie oraz uwzględniając zwierzęta z gatunków wrażliwych, które urodziły się lub padły w okresie podejrzenia o chorobę,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sporządza spis miejsc, w których istnieją sprzyjające warunki do namnażania i przetrwania kuczmanów z gatunku Culicoides imicola lub kuczmanów z innych gatunków z rodzaju Culicoides, jeżeli zostały określone w przepisach Unii Europejskiej4), zwanych dalej „wektorami”, oraz określa środki do ich zwalczenia,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nakazuje umieszczenie zwierząt z gatunków wrażliwych w pomieszczeniach, jeżeli istnieją odpowiednie do tego warunki w gospodarstwie,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zakazuje wyprowadzania zwierząt z gatunków wrażliwych z gospodarstwa, w którym podejrzewa się wystąpienie choroby, lub do tego gospodarstwa,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nakazuje postępowanie ze zwłokami zwierzęcymi zgodnie z przepisami Unii Europejskiej dotyczącymi niszczenia i przetwarzania ubocznych produktów zwierzęcych określone w rozporządzeniu Parlamentu Europejskiego i Rady(WE) nr 1069/2009 z dnia 21 października 2009 r.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000" b="0" i="0"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nakazuje podjęcie czynności służących zwalczeniu wektorów w pomieszczeniach lub miejscach, w których są przetrzymywane zwierzęta, oraz wokół nich, w tym określa częstotliwość dezynsekcji w zależności od zastosowanego produktu biobójczego dopuszczonego do obrotu na podstawie przepisów o produktach biobójczych oraz warunków klimatycznych..</a:t>
            </a:r>
          </a:p>
        </p:txBody>
      </p:sp>
      <p:sp>
        <p:nvSpPr>
          <p:cNvPr id="5" name="pole tekstowe 4">
            <a:extLst>
              <a:ext uri="{FF2B5EF4-FFF2-40B4-BE49-F238E27FC236}">
                <a16:creationId xmlns:a16="http://schemas.microsoft.com/office/drawing/2014/main" id="{EE206621-23F5-3F8E-429B-DA5E42C961A0}"/>
              </a:ext>
            </a:extLst>
          </p:cNvPr>
          <p:cNvSpPr txBox="1"/>
          <p:nvPr/>
        </p:nvSpPr>
        <p:spPr>
          <a:xfrm>
            <a:off x="152400" y="0"/>
            <a:ext cx="11811000" cy="1384995"/>
          </a:xfrm>
          <a:prstGeom prst="rect">
            <a:avLst/>
          </a:prstGeom>
          <a:noFill/>
        </p:spPr>
        <p:txBody>
          <a:bodyPr wrap="square">
            <a:spAutoFit/>
          </a:bodyPr>
          <a:lstStyle/>
          <a:p>
            <a:r>
              <a:rPr kumimoji="0" lang="pl-PL" sz="2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Postępowanie przy podejrzeniu choroby zgodnie z Rozporządzeniem krajowym Ministra Rolnictwa i Rozwoju Wsi z dnia 12 października 2012 r. (poz. 1158) </a:t>
            </a:r>
          </a:p>
          <a:p>
            <a:r>
              <a:rPr lang="pl-PL" sz="2800" b="1" dirty="0">
                <a:solidFill>
                  <a:srgbClr val="000000"/>
                </a:solidFill>
                <a:latin typeface="Calibri" panose="020F0502020204030204" pitchFamily="34" charset="0"/>
                <a:ea typeface="Calibri" panose="020F0502020204030204" pitchFamily="34" charset="0"/>
                <a:cs typeface="Calibri" panose="020F0502020204030204" pitchFamily="34" charset="0"/>
              </a:rPr>
              <a:t>c.d.</a:t>
            </a:r>
            <a:endParaRPr lang="pl-PL" dirty="0"/>
          </a:p>
        </p:txBody>
      </p:sp>
    </p:spTree>
    <p:extLst>
      <p:ext uri="{BB962C8B-B14F-4D97-AF65-F5344CB8AC3E}">
        <p14:creationId xmlns:p14="http://schemas.microsoft.com/office/powerpoint/2010/main" val="12440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61217"/>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3"/>
            <a:stretch>
              <a:fillRect/>
            </a:stretch>
          </a:blipFill>
        </p:spPr>
        <p:txBody>
          <a:bodyPr/>
          <a:lstStyle/>
          <a:p>
            <a:endParaRPr lang="pl-PL" dirty="0"/>
          </a:p>
        </p:txBody>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4"/>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5"/>
            <a:stretch>
              <a:fillRect/>
            </a:stretch>
          </a:blipFill>
        </p:spPr>
      </p:sp>
      <p:grpSp>
        <p:nvGrpSpPr>
          <p:cNvPr id="6" name="Group 6"/>
          <p:cNvGrpSpPr>
            <a:grpSpLocks noChangeAspect="1"/>
          </p:cNvGrpSpPr>
          <p:nvPr/>
        </p:nvGrpSpPr>
        <p:grpSpPr>
          <a:xfrm>
            <a:off x="10881589" y="5528205"/>
            <a:ext cx="1326499" cy="1291257"/>
            <a:chOff x="0" y="0"/>
            <a:chExt cx="1326502" cy="1291260"/>
          </a:xfrm>
        </p:grpSpPr>
        <p:sp>
          <p:nvSpPr>
            <p:cNvPr id="7" name="Freeform 7"/>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8" name="Freeform 8"/>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9" name="Freeform 9"/>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1" name="Freeform 11"/>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2" name="Freeform 12"/>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3" name="Freeform 13"/>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4" name="Freeform 14"/>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5" name="Freeform 15"/>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6" name="Freeform 16"/>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17" name="TextBox 17"/>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dirty="0" err="1">
                <a:solidFill>
                  <a:srgbClr val="7F7F7F"/>
                </a:solidFill>
                <a:latin typeface="IBM Plex Sans Condensed"/>
                <a:ea typeface="IBM Plex Sans Condensed"/>
                <a:cs typeface="IBM Plex Sans Condensed"/>
                <a:sym typeface="IBM Plex Sans Condensed"/>
              </a:rPr>
              <a:t>Główny</a:t>
            </a:r>
            <a:r>
              <a:rPr lang="en-US" sz="1056" spc="13" dirty="0">
                <a:solidFill>
                  <a:srgbClr val="7F7F7F"/>
                </a:solidFill>
                <a:latin typeface="IBM Plex Sans Condensed"/>
                <a:ea typeface="IBM Plex Sans Condensed"/>
                <a:cs typeface="IBM Plex Sans Condensed"/>
                <a:sym typeface="IBM Plex Sans Condensed"/>
              </a:rPr>
              <a:t> Inspektorat Weterynarii • ul. </a:t>
            </a:r>
            <a:r>
              <a:rPr lang="en-US" sz="1056" spc="13" dirty="0" err="1">
                <a:solidFill>
                  <a:srgbClr val="7F7F7F"/>
                </a:solidFill>
                <a:latin typeface="IBM Plex Sans Condensed"/>
                <a:ea typeface="IBM Plex Sans Condensed"/>
                <a:cs typeface="IBM Plex Sans Condensed"/>
                <a:sym typeface="IBM Plex Sans Condensed"/>
              </a:rPr>
              <a:t>Wspólna</a:t>
            </a:r>
            <a:r>
              <a:rPr lang="en-US" sz="1056" spc="13" dirty="0">
                <a:solidFill>
                  <a:srgbClr val="7F7F7F"/>
                </a:solidFill>
                <a:latin typeface="IBM Plex Sans Condensed"/>
                <a:ea typeface="IBM Plex Sans Condensed"/>
                <a:cs typeface="IBM Plex Sans Condensed"/>
                <a:sym typeface="IBM Plex Sans Condensed"/>
              </a:rPr>
              <a:t> 30, 00-930 Warszawa • tel. 22 623 17 17 • wet@wetgiw.gov.pl</a:t>
            </a:r>
          </a:p>
        </p:txBody>
      </p:sp>
      <p:sp>
        <p:nvSpPr>
          <p:cNvPr id="18" name="TextBox 18"/>
          <p:cNvSpPr txBox="1"/>
          <p:nvPr/>
        </p:nvSpPr>
        <p:spPr>
          <a:xfrm>
            <a:off x="929640" y="379562"/>
            <a:ext cx="10191852" cy="767133"/>
          </a:xfrm>
          <a:prstGeom prst="rect">
            <a:avLst/>
          </a:prstGeom>
        </p:spPr>
        <p:txBody>
          <a:bodyPr wrap="square" lIns="0" tIns="0" rIns="0" bIns="0" rtlCol="0" anchor="t">
            <a:spAutoFit/>
          </a:bodyPr>
          <a:lstStyle/>
          <a:p>
            <a:pPr algn="l">
              <a:lnSpc>
                <a:spcPts val="3074"/>
              </a:lnSpc>
            </a:pPr>
            <a:r>
              <a:rPr lang="pl-PL" sz="2400" b="1" spc="-4" dirty="0">
                <a:solidFill>
                  <a:srgbClr val="000000"/>
                </a:solidFill>
                <a:latin typeface="IBM Plex Sans Condensed"/>
                <a:ea typeface="IBM Plex Sans Condensed"/>
                <a:cs typeface="IBM Plex Sans Condensed"/>
                <a:sym typeface="IBM Plex Sans Condensed"/>
              </a:rPr>
              <a:t>Środki zwalczania chorób w przypadku potwierdzenia zakażenia BTV zgodnie z rozporządzeniem UE 2020/689</a:t>
            </a:r>
          </a:p>
        </p:txBody>
      </p:sp>
      <p:sp>
        <p:nvSpPr>
          <p:cNvPr id="22" name="TextBox 22"/>
          <p:cNvSpPr txBox="1"/>
          <p:nvPr/>
        </p:nvSpPr>
        <p:spPr>
          <a:xfrm>
            <a:off x="1931546" y="5148872"/>
            <a:ext cx="6907654" cy="261931"/>
          </a:xfrm>
          <a:prstGeom prst="rect">
            <a:avLst/>
          </a:prstGeom>
        </p:spPr>
        <p:txBody>
          <a:bodyPr wrap="square" lIns="0" tIns="0" rIns="0" bIns="0" rtlCol="0" anchor="t">
            <a:spAutoFit/>
          </a:bodyPr>
          <a:lstStyle/>
          <a:p>
            <a:pPr algn="l">
              <a:lnSpc>
                <a:spcPts val="2161"/>
              </a:lnSpc>
            </a:pPr>
            <a:r>
              <a:rPr lang="pl-PL" sz="1800" b="1" u="sng" spc="23" dirty="0">
                <a:solidFill>
                  <a:srgbClr val="000000"/>
                </a:solidFill>
                <a:latin typeface="+mj-lt"/>
                <a:ea typeface="IBM Plex Sans Condensed"/>
                <a:cs typeface="IBM Plex Sans Condensed"/>
                <a:sym typeface="IBM Plex Sans Condensed"/>
              </a:rPr>
              <a:t>Terytorium objęte programem likwidacji choroby s stanowi:</a:t>
            </a:r>
          </a:p>
        </p:txBody>
      </p:sp>
      <p:sp>
        <p:nvSpPr>
          <p:cNvPr id="23" name="TextBox 23"/>
          <p:cNvSpPr txBox="1"/>
          <p:nvPr/>
        </p:nvSpPr>
        <p:spPr>
          <a:xfrm>
            <a:off x="1931546" y="5421573"/>
            <a:ext cx="81715" cy="543973"/>
          </a:xfrm>
          <a:prstGeom prst="rect">
            <a:avLst/>
          </a:prstGeom>
        </p:spPr>
        <p:txBody>
          <a:bodyPr lIns="0" tIns="0" rIns="0" bIns="0" rtlCol="0" anchor="t">
            <a:spAutoFit/>
          </a:bodyPr>
          <a:lstStyle/>
          <a:p>
            <a:pPr algn="just">
              <a:lnSpc>
                <a:spcPts val="2161"/>
              </a:lnSpc>
            </a:pPr>
            <a:r>
              <a:rPr lang="en-US" sz="1800" spc="-14" dirty="0">
                <a:solidFill>
                  <a:srgbClr val="000000"/>
                </a:solidFill>
                <a:latin typeface="IBM Plex Sans Condensed"/>
                <a:ea typeface="IBM Plex Sans Condensed"/>
                <a:cs typeface="IBM Plex Sans Condensed"/>
                <a:sym typeface="IBM Plex Sans Condensed"/>
              </a:rPr>
              <a:t>• •</a:t>
            </a:r>
          </a:p>
        </p:txBody>
      </p:sp>
      <p:sp>
        <p:nvSpPr>
          <p:cNvPr id="24" name="TextBox 24"/>
          <p:cNvSpPr txBox="1"/>
          <p:nvPr/>
        </p:nvSpPr>
        <p:spPr>
          <a:xfrm>
            <a:off x="2218058" y="5423240"/>
            <a:ext cx="8291521" cy="865558"/>
          </a:xfrm>
          <a:prstGeom prst="rect">
            <a:avLst/>
          </a:prstGeom>
        </p:spPr>
        <p:txBody>
          <a:bodyPr wrap="square" lIns="0" tIns="0" rIns="0" bIns="0" rtlCol="0" anchor="t">
            <a:spAutoFit/>
          </a:bodyPr>
          <a:lstStyle/>
          <a:p>
            <a:pPr algn="l">
              <a:lnSpc>
                <a:spcPts val="2161"/>
              </a:lnSpc>
            </a:pPr>
            <a:r>
              <a:rPr lang="pl-PL" sz="1800" spc="23" dirty="0">
                <a:solidFill>
                  <a:srgbClr val="000000"/>
                </a:solidFill>
                <a:ea typeface="IBM Plex Sans Condensed"/>
                <a:cs typeface="IBM Plex Sans Condensed"/>
                <a:sym typeface="IBM Plex Sans Condensed"/>
              </a:rPr>
              <a:t>całe terytorium państwa członkowskiego, lub</a:t>
            </a:r>
          </a:p>
          <a:p>
            <a:pPr algn="l">
              <a:lnSpc>
                <a:spcPts val="2523"/>
              </a:lnSpc>
            </a:pPr>
            <a:r>
              <a:rPr lang="pl-PL" sz="1802" spc="23" dirty="0">
                <a:solidFill>
                  <a:srgbClr val="000000"/>
                </a:solidFill>
                <a:ea typeface="IBM Plex Sans Condensed"/>
                <a:cs typeface="IBM Plex Sans Condensed"/>
                <a:sym typeface="IBM Plex Sans Condensed"/>
              </a:rPr>
              <a:t>strefę lub strefy obejmujące terytorium w promieniu co najmniej 150 km</a:t>
            </a:r>
          </a:p>
          <a:p>
            <a:pPr algn="l">
              <a:lnSpc>
                <a:spcPts val="2161"/>
              </a:lnSpc>
            </a:pPr>
            <a:r>
              <a:rPr lang="pl-PL" spc="23" dirty="0">
                <a:solidFill>
                  <a:srgbClr val="000000"/>
                </a:solidFill>
                <a:ea typeface="IBM Plex Sans Condensed"/>
                <a:cs typeface="IBM Plex Sans Condensed"/>
                <a:sym typeface="IBM Plex Sans Condensed"/>
              </a:rPr>
              <a:t>od</a:t>
            </a:r>
            <a:r>
              <a:rPr lang="pl-PL" sz="1800" spc="23" dirty="0">
                <a:solidFill>
                  <a:srgbClr val="000000"/>
                </a:solidFill>
                <a:ea typeface="IBM Plex Sans Condensed"/>
                <a:cs typeface="IBM Plex Sans Condensed"/>
                <a:sym typeface="IBM Plex Sans Condensed"/>
              </a:rPr>
              <a:t> każdego zakażonego zakładu</a:t>
            </a:r>
          </a:p>
        </p:txBody>
      </p:sp>
      <p:graphicFrame>
        <p:nvGraphicFramePr>
          <p:cNvPr id="26" name="Tabela 25">
            <a:extLst>
              <a:ext uri="{FF2B5EF4-FFF2-40B4-BE49-F238E27FC236}">
                <a16:creationId xmlns:a16="http://schemas.microsoft.com/office/drawing/2014/main" id="{E1BC0834-DED9-0DB8-9786-987C09CE7AB1}"/>
              </a:ext>
            </a:extLst>
          </p:cNvPr>
          <p:cNvGraphicFramePr>
            <a:graphicFrameLocks noGrp="1"/>
          </p:cNvGraphicFramePr>
          <p:nvPr>
            <p:extLst>
              <p:ext uri="{D42A27DB-BD31-4B8C-83A1-F6EECF244321}">
                <p14:modId xmlns:p14="http://schemas.microsoft.com/office/powerpoint/2010/main" val="3734827624"/>
              </p:ext>
            </p:extLst>
          </p:nvPr>
        </p:nvGraphicFramePr>
        <p:xfrm>
          <a:off x="929640" y="1329986"/>
          <a:ext cx="9230360" cy="3629932"/>
        </p:xfrm>
        <a:graphic>
          <a:graphicData uri="http://schemas.openxmlformats.org/drawingml/2006/table">
            <a:tbl>
              <a:tblPr firstRow="1" bandRow="1">
                <a:tableStyleId>{5C22544A-7EE6-4342-B048-85BDC9FD1C3A}</a:tableStyleId>
              </a:tblPr>
              <a:tblGrid>
                <a:gridCol w="9230360">
                  <a:extLst>
                    <a:ext uri="{9D8B030D-6E8A-4147-A177-3AD203B41FA5}">
                      <a16:colId xmlns:a16="http://schemas.microsoft.com/office/drawing/2014/main" val="1548436964"/>
                    </a:ext>
                  </a:extLst>
                </a:gridCol>
              </a:tblGrid>
              <a:tr h="678883">
                <a:tc>
                  <a:txBody>
                    <a:bodyPr/>
                    <a:lstStyle/>
                    <a:p>
                      <a:r>
                        <a:rPr lang="pl-PL" sz="2000" b="1" dirty="0"/>
                        <a:t>Właściwy organ:</a:t>
                      </a:r>
                    </a:p>
                    <a:p>
                      <a:endParaRPr lang="pl-PL" dirty="0"/>
                    </a:p>
                  </a:txBody>
                  <a:tcPr/>
                </a:tc>
                <a:extLst>
                  <a:ext uri="{0D108BD9-81ED-4DB2-BD59-A6C34878D82A}">
                    <a16:rowId xmlns:a16="http://schemas.microsoft.com/office/drawing/2014/main" val="135754581"/>
                  </a:ext>
                </a:extLst>
              </a:tr>
              <a:tr h="678883">
                <a:tc>
                  <a:txBody>
                    <a:bodyPr/>
                    <a:lstStyle/>
                    <a:p>
                      <a:pPr algn="l"/>
                      <a:r>
                        <a:rPr lang="pl-PL" dirty="0"/>
                        <a:t>a) w razie potrzeby potwierdza ognisko i ustanawia lub rozszerza strefę objętą programem likwidacji choroby;</a:t>
                      </a:r>
                    </a:p>
                  </a:txBody>
                  <a:tcPr/>
                </a:tc>
                <a:extLst>
                  <a:ext uri="{0D108BD9-81ED-4DB2-BD59-A6C34878D82A}">
                    <a16:rowId xmlns:a16="http://schemas.microsoft.com/office/drawing/2014/main" val="2598226987"/>
                  </a:ext>
                </a:extLst>
              </a:tr>
              <a:tr h="678883">
                <a:tc>
                  <a:txBody>
                    <a:bodyPr/>
                    <a:lstStyle/>
                    <a:p>
                      <a:pPr algn="l"/>
                      <a:r>
                        <a:rPr lang="pl-PL" dirty="0"/>
                        <a:t>b) w razie potrzeby przeprowadza dochodzenie epidemiologiczne;</a:t>
                      </a:r>
                    </a:p>
                  </a:txBody>
                  <a:tcPr/>
                </a:tc>
                <a:extLst>
                  <a:ext uri="{0D108BD9-81ED-4DB2-BD59-A6C34878D82A}">
                    <a16:rowId xmlns:a16="http://schemas.microsoft.com/office/drawing/2014/main" val="441439414"/>
                  </a:ext>
                </a:extLst>
              </a:tr>
              <a:tr h="678883">
                <a:tc>
                  <a:txBody>
                    <a:bodyPr/>
                    <a:lstStyle/>
                    <a:p>
                      <a:pPr algn="l"/>
                      <a:r>
                        <a:rPr lang="pl-PL" dirty="0"/>
                        <a:t>c) ogranicza przemieszczanie zwierząt należących do docelowej populacji zwierząt z zakładu, w którym utrzymywane są zwierzęta, chyba że zostanie wydane na to pozwolenie w celu natychmiastowego uboju;</a:t>
                      </a:r>
                    </a:p>
                  </a:txBody>
                  <a:tcPr/>
                </a:tc>
                <a:extLst>
                  <a:ext uri="{0D108BD9-81ED-4DB2-BD59-A6C34878D82A}">
                    <a16:rowId xmlns:a16="http://schemas.microsoft.com/office/drawing/2014/main" val="1296386764"/>
                  </a:ext>
                </a:extLst>
              </a:tr>
              <a:tr h="678883">
                <a:tc>
                  <a:txBody>
                    <a:bodyPr/>
                    <a:lstStyle/>
                    <a:p>
                      <a:pPr algn="l"/>
                      <a:r>
                        <a:rPr lang="pl-PL" dirty="0"/>
                        <a:t>d) ogranicza przemieszczanie zwierząt oraz materiału biologicznego należących do docelowej populacji zwierząt z zakładu, w którym utrzymywane są zwierzęta;</a:t>
                      </a:r>
                    </a:p>
                  </a:txBody>
                  <a:tcPr/>
                </a:tc>
                <a:extLst>
                  <a:ext uri="{0D108BD9-81ED-4DB2-BD59-A6C34878D82A}">
                    <a16:rowId xmlns:a16="http://schemas.microsoft.com/office/drawing/2014/main" val="3133482399"/>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0609"/>
            <a:ext cx="12192000" cy="6919217"/>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6" name="Group 6"/>
          <p:cNvGrpSpPr>
            <a:grpSpLocks noChangeAspect="1"/>
          </p:cNvGrpSpPr>
          <p:nvPr/>
        </p:nvGrpSpPr>
        <p:grpSpPr>
          <a:xfrm>
            <a:off x="11506067" y="3695652"/>
            <a:ext cx="702021" cy="476536"/>
            <a:chOff x="0" y="0"/>
            <a:chExt cx="702018" cy="476529"/>
          </a:xfrm>
        </p:grpSpPr>
        <p:sp>
          <p:nvSpPr>
            <p:cNvPr id="7" name="Freeform 7"/>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8" name="Freeform 8"/>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9" name="Group 9"/>
          <p:cNvGrpSpPr>
            <a:grpSpLocks noChangeAspect="1"/>
          </p:cNvGrpSpPr>
          <p:nvPr/>
        </p:nvGrpSpPr>
        <p:grpSpPr>
          <a:xfrm>
            <a:off x="10881589" y="4173760"/>
            <a:ext cx="1326499" cy="1291257"/>
            <a:chOff x="0" y="0"/>
            <a:chExt cx="1326502" cy="1291260"/>
          </a:xfrm>
        </p:grpSpPr>
        <p:sp>
          <p:nvSpPr>
            <p:cNvPr id="10" name="Freeform 1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1" name="Freeform 1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2" name="Freeform 1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3" name="Freeform 1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4" name="Freeform 1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5" name="Freeform 1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6" name="Freeform 1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7" name="Freeform 1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8" name="Freeform 1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9" name="Freeform 1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20" name="Group 20"/>
          <p:cNvGrpSpPr>
            <a:grpSpLocks noChangeAspect="1"/>
          </p:cNvGrpSpPr>
          <p:nvPr/>
        </p:nvGrpSpPr>
        <p:grpSpPr>
          <a:xfrm>
            <a:off x="10881589" y="5528205"/>
            <a:ext cx="1326499" cy="1291257"/>
            <a:chOff x="0" y="0"/>
            <a:chExt cx="1326502" cy="1291260"/>
          </a:xfrm>
        </p:grpSpPr>
        <p:sp>
          <p:nvSpPr>
            <p:cNvPr id="21" name="Freeform 21"/>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2" name="Freeform 22"/>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3" name="Freeform 23"/>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4" name="Freeform 24"/>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5" name="Freeform 25"/>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6" name="Freeform 26"/>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7" name="Freeform 27"/>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8" name="Freeform 28"/>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9" name="Freeform 29"/>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30" name="Freeform 30"/>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1" name="TextBox 31"/>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2" name="TextBox 32"/>
          <p:cNvSpPr txBox="1"/>
          <p:nvPr/>
        </p:nvSpPr>
        <p:spPr>
          <a:xfrm>
            <a:off x="528961" y="2691470"/>
            <a:ext cx="2771545" cy="1139799"/>
          </a:xfrm>
          <a:prstGeom prst="rect">
            <a:avLst/>
          </a:prstGeom>
        </p:spPr>
        <p:txBody>
          <a:bodyPr wrap="square" lIns="0" tIns="0" rIns="0" bIns="0" rtlCol="0" anchor="t">
            <a:spAutoFit/>
          </a:bodyPr>
          <a:lstStyle/>
          <a:p>
            <a:pPr algn="l">
              <a:lnSpc>
                <a:spcPts val="4623"/>
              </a:lnSpc>
            </a:pPr>
            <a:r>
              <a:rPr lang="en-US" sz="3302" b="1" spc="-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BTV w </a:t>
            </a:r>
            <a:r>
              <a:rPr lang="pl-PL" sz="3302" b="1" spc="-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Unii Europejskiej</a:t>
            </a:r>
          </a:p>
        </p:txBody>
      </p:sp>
      <p:sp>
        <p:nvSpPr>
          <p:cNvPr id="36" name="TextBox 36"/>
          <p:cNvSpPr txBox="1"/>
          <p:nvPr/>
        </p:nvSpPr>
        <p:spPr>
          <a:xfrm>
            <a:off x="7356091" y="1066295"/>
            <a:ext cx="1548889" cy="180242"/>
          </a:xfrm>
          <a:prstGeom prst="rect">
            <a:avLst/>
          </a:prstGeom>
        </p:spPr>
        <p:txBody>
          <a:bodyPr lIns="0" tIns="0" rIns="0" bIns="0" rtlCol="0" anchor="t">
            <a:spAutoFit/>
          </a:bodyPr>
          <a:lstStyle/>
          <a:p>
            <a:pPr algn="just">
              <a:lnSpc>
                <a:spcPts val="1548"/>
              </a:lnSpc>
            </a:pPr>
            <a:endParaRPr lang="en-US" sz="1103" spc="14" dirty="0">
              <a:solidFill>
                <a:srgbClr val="000000"/>
              </a:solidFill>
              <a:latin typeface="IBM Plex Sans Condensed"/>
              <a:ea typeface="IBM Plex Sans Condensed"/>
              <a:cs typeface="IBM Plex Sans Condensed"/>
              <a:sym typeface="IBM Plex Sans Condensed"/>
            </a:endParaRPr>
          </a:p>
        </p:txBody>
      </p:sp>
      <p:graphicFrame>
        <p:nvGraphicFramePr>
          <p:cNvPr id="38" name="Tabela 37">
            <a:extLst>
              <a:ext uri="{FF2B5EF4-FFF2-40B4-BE49-F238E27FC236}">
                <a16:creationId xmlns:a16="http://schemas.microsoft.com/office/drawing/2014/main" id="{E9B60663-3D85-8F11-6109-A5F27E69BF12}"/>
              </a:ext>
            </a:extLst>
          </p:cNvPr>
          <p:cNvGraphicFramePr>
            <a:graphicFrameLocks noGrp="1"/>
          </p:cNvGraphicFramePr>
          <p:nvPr>
            <p:extLst>
              <p:ext uri="{D42A27DB-BD31-4B8C-83A1-F6EECF244321}">
                <p14:modId xmlns:p14="http://schemas.microsoft.com/office/powerpoint/2010/main" val="898430455"/>
              </p:ext>
            </p:extLst>
          </p:nvPr>
        </p:nvGraphicFramePr>
        <p:xfrm>
          <a:off x="3476910" y="560685"/>
          <a:ext cx="8186129" cy="5899839"/>
        </p:xfrm>
        <a:graphic>
          <a:graphicData uri="http://schemas.openxmlformats.org/drawingml/2006/table">
            <a:tbl>
              <a:tblPr firstRow="1" bandRow="1">
                <a:tableStyleId>{5C22544A-7EE6-4342-B048-85BDC9FD1C3A}</a:tableStyleId>
              </a:tblPr>
              <a:tblGrid>
                <a:gridCol w="1780890">
                  <a:extLst>
                    <a:ext uri="{9D8B030D-6E8A-4147-A177-3AD203B41FA5}">
                      <a16:colId xmlns:a16="http://schemas.microsoft.com/office/drawing/2014/main" val="3222798234"/>
                    </a:ext>
                  </a:extLst>
                </a:gridCol>
                <a:gridCol w="4191000">
                  <a:extLst>
                    <a:ext uri="{9D8B030D-6E8A-4147-A177-3AD203B41FA5}">
                      <a16:colId xmlns:a16="http://schemas.microsoft.com/office/drawing/2014/main" val="2042547466"/>
                    </a:ext>
                  </a:extLst>
                </a:gridCol>
                <a:gridCol w="2214239">
                  <a:extLst>
                    <a:ext uri="{9D8B030D-6E8A-4147-A177-3AD203B41FA5}">
                      <a16:colId xmlns:a16="http://schemas.microsoft.com/office/drawing/2014/main" val="3455899577"/>
                    </a:ext>
                  </a:extLst>
                </a:gridCol>
              </a:tblGrid>
              <a:tr h="536349">
                <a:tc>
                  <a:txBody>
                    <a:bodyPr/>
                    <a:lstStyle/>
                    <a:p>
                      <a:pPr algn="ctr" fontAlgn="b"/>
                      <a:r>
                        <a:rPr lang="pl-PL" sz="1800" b="1" i="0" u="none" strike="noStrike" dirty="0">
                          <a:solidFill>
                            <a:schemeClr val="tx1"/>
                          </a:solidFill>
                          <a:effectLst/>
                          <a:latin typeface="Calibri" panose="020F0502020204030204" pitchFamily="34" charset="0"/>
                        </a:rPr>
                        <a:t>Państwo </a:t>
                      </a:r>
                    </a:p>
                  </a:txBody>
                  <a:tcPr marL="7620" marR="7620" marT="7620" marB="0" anchor="b"/>
                </a:tc>
                <a:tc>
                  <a:txBody>
                    <a:bodyPr/>
                    <a:lstStyle/>
                    <a:p>
                      <a:pPr algn="ctr" fontAlgn="b"/>
                      <a:r>
                        <a:rPr lang="pl-PL" sz="1800" b="1" i="0" u="none" strike="noStrike" dirty="0">
                          <a:solidFill>
                            <a:schemeClr val="tx1"/>
                          </a:solidFill>
                          <a:effectLst/>
                          <a:latin typeface="Calibri" panose="020F0502020204030204" pitchFamily="34" charset="0"/>
                        </a:rPr>
                        <a:t>Liczba Ognisk (stan na dzień 13.09.2024)</a:t>
                      </a:r>
                    </a:p>
                  </a:txBody>
                  <a:tcPr marL="7620" marR="7620" marT="7620" marB="0" anchor="b"/>
                </a:tc>
                <a:tc>
                  <a:txBody>
                    <a:bodyPr/>
                    <a:lstStyle/>
                    <a:p>
                      <a:pPr algn="ctr" fontAlgn="b"/>
                      <a:r>
                        <a:rPr lang="pl-PL" sz="1800" b="1" i="0" u="none" strike="noStrike" dirty="0">
                          <a:solidFill>
                            <a:schemeClr val="tx1"/>
                          </a:solidFill>
                          <a:effectLst/>
                          <a:latin typeface="Calibri" panose="020F0502020204030204" pitchFamily="34" charset="0"/>
                        </a:rPr>
                        <a:t>Typ</a:t>
                      </a:r>
                    </a:p>
                  </a:txBody>
                  <a:tcPr marL="7620" marR="7620" marT="7620" marB="0" anchor="b"/>
                </a:tc>
                <a:extLst>
                  <a:ext uri="{0D108BD9-81ED-4DB2-BD59-A6C34878D82A}">
                    <a16:rowId xmlns:a16="http://schemas.microsoft.com/office/drawing/2014/main" val="3213898773"/>
                  </a:ext>
                </a:extLst>
              </a:tr>
              <a:tr h="357566">
                <a:tc>
                  <a:txBody>
                    <a:bodyPr/>
                    <a:lstStyle/>
                    <a:p>
                      <a:pPr algn="l" fontAlgn="b"/>
                      <a:r>
                        <a:rPr lang="pl-PL" sz="1800" b="1" i="0" u="none" strike="noStrike" dirty="0">
                          <a:solidFill>
                            <a:srgbClr val="000000"/>
                          </a:solidFill>
                          <a:effectLst/>
                          <a:latin typeface="Calibri" panose="020F0502020204030204" pitchFamily="34" charset="0"/>
                        </a:rPr>
                        <a:t>Andora </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7</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BTV-8</a:t>
                      </a:r>
                    </a:p>
                  </a:txBody>
                  <a:tcPr marL="7620" marR="7620" marT="7620" marB="0" anchor="b"/>
                </a:tc>
                <a:extLst>
                  <a:ext uri="{0D108BD9-81ED-4DB2-BD59-A6C34878D82A}">
                    <a16:rowId xmlns:a16="http://schemas.microsoft.com/office/drawing/2014/main" val="3529509355"/>
                  </a:ext>
                </a:extLst>
              </a:tr>
              <a:tr h="357566">
                <a:tc>
                  <a:txBody>
                    <a:bodyPr/>
                    <a:lstStyle/>
                    <a:p>
                      <a:pPr algn="l" fontAlgn="b"/>
                      <a:r>
                        <a:rPr lang="pl-PL" sz="1800" b="1" i="0" u="none" strike="noStrike" dirty="0">
                          <a:solidFill>
                            <a:srgbClr val="000000"/>
                          </a:solidFill>
                          <a:effectLst/>
                          <a:latin typeface="Calibri" panose="020F0502020204030204" pitchFamily="34" charset="0"/>
                        </a:rPr>
                        <a:t>Austria </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1</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BTV-4, BTV-3</a:t>
                      </a:r>
                    </a:p>
                  </a:txBody>
                  <a:tcPr marL="7620" marR="7620" marT="7620" marB="0" anchor="b"/>
                </a:tc>
                <a:extLst>
                  <a:ext uri="{0D108BD9-81ED-4DB2-BD59-A6C34878D82A}">
                    <a16:rowId xmlns:a16="http://schemas.microsoft.com/office/drawing/2014/main" val="1157442418"/>
                  </a:ext>
                </a:extLst>
              </a:tr>
              <a:tr h="357566">
                <a:tc>
                  <a:txBody>
                    <a:bodyPr/>
                    <a:lstStyle/>
                    <a:p>
                      <a:pPr algn="l" fontAlgn="b"/>
                      <a:r>
                        <a:rPr lang="pl-PL" sz="1800" b="1" i="0" u="none" strike="noStrike" dirty="0">
                          <a:solidFill>
                            <a:srgbClr val="000000"/>
                          </a:solidFill>
                          <a:effectLst/>
                          <a:latin typeface="Calibri" panose="020F0502020204030204" pitchFamily="34" charset="0"/>
                        </a:rPr>
                        <a:t>Belgia </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1273</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3690729032"/>
                  </a:ext>
                </a:extLst>
              </a:tr>
              <a:tr h="357566">
                <a:tc>
                  <a:txBody>
                    <a:bodyPr/>
                    <a:lstStyle/>
                    <a:p>
                      <a:pPr algn="l" fontAlgn="b"/>
                      <a:r>
                        <a:rPr lang="pl-PL" sz="1800" b="1" i="0" u="none" strike="noStrike">
                          <a:solidFill>
                            <a:srgbClr val="000000"/>
                          </a:solidFill>
                          <a:effectLst/>
                          <a:latin typeface="Calibri" panose="020F0502020204030204" pitchFamily="34" charset="0"/>
                        </a:rPr>
                        <a:t>Dania </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129</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2434215554"/>
                  </a:ext>
                </a:extLst>
              </a:tr>
              <a:tr h="357566">
                <a:tc>
                  <a:txBody>
                    <a:bodyPr/>
                    <a:lstStyle/>
                    <a:p>
                      <a:pPr algn="l" fontAlgn="b"/>
                      <a:r>
                        <a:rPr lang="pl-PL" sz="1800" b="1" i="0" u="none" strike="noStrike" dirty="0">
                          <a:solidFill>
                            <a:srgbClr val="000000"/>
                          </a:solidFill>
                          <a:effectLst/>
                          <a:latin typeface="Calibri" panose="020F0502020204030204" pitchFamily="34" charset="0"/>
                        </a:rPr>
                        <a:t>Francja </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185</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1030676522"/>
                  </a:ext>
                </a:extLst>
              </a:tr>
              <a:tr h="357566">
                <a:tc>
                  <a:txBody>
                    <a:bodyPr/>
                    <a:lstStyle/>
                    <a:p>
                      <a:pPr algn="l" fontAlgn="b"/>
                      <a:r>
                        <a:rPr lang="pl-PL" sz="1800" b="1" i="0" u="none" strike="noStrike" dirty="0">
                          <a:solidFill>
                            <a:srgbClr val="000000"/>
                          </a:solidFill>
                          <a:effectLst/>
                          <a:latin typeface="Calibri" panose="020F0502020204030204" pitchFamily="34" charset="0"/>
                        </a:rPr>
                        <a:t>Hiszpania </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8</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BTV-4, BTV-8</a:t>
                      </a:r>
                    </a:p>
                  </a:txBody>
                  <a:tcPr marL="7620" marR="7620" marT="7620" marB="0" anchor="b"/>
                </a:tc>
                <a:extLst>
                  <a:ext uri="{0D108BD9-81ED-4DB2-BD59-A6C34878D82A}">
                    <a16:rowId xmlns:a16="http://schemas.microsoft.com/office/drawing/2014/main" val="3603694996"/>
                  </a:ext>
                </a:extLst>
              </a:tr>
              <a:tr h="357566">
                <a:tc>
                  <a:txBody>
                    <a:bodyPr/>
                    <a:lstStyle/>
                    <a:p>
                      <a:pPr algn="l" fontAlgn="b"/>
                      <a:r>
                        <a:rPr lang="pl-PL" sz="1800" b="1" i="0" u="none" strike="noStrike" dirty="0">
                          <a:solidFill>
                            <a:srgbClr val="000000"/>
                          </a:solidFill>
                          <a:effectLst/>
                          <a:latin typeface="Calibri" panose="020F0502020204030204" pitchFamily="34" charset="0"/>
                        </a:rPr>
                        <a:t>Holandia </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5872</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788139691"/>
                  </a:ext>
                </a:extLst>
              </a:tr>
              <a:tr h="357566">
                <a:tc>
                  <a:txBody>
                    <a:bodyPr/>
                    <a:lstStyle/>
                    <a:p>
                      <a:pPr algn="l" fontAlgn="b"/>
                      <a:r>
                        <a:rPr lang="pl-PL" sz="1800" b="1" i="0" u="none" strike="noStrike" dirty="0">
                          <a:solidFill>
                            <a:srgbClr val="000000"/>
                          </a:solidFill>
                          <a:effectLst/>
                          <a:latin typeface="Calibri" panose="020F0502020204030204" pitchFamily="34" charset="0"/>
                        </a:rPr>
                        <a:t>Luksemburg</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255</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3368661361"/>
                  </a:ext>
                </a:extLst>
              </a:tr>
              <a:tr h="357566">
                <a:tc>
                  <a:txBody>
                    <a:bodyPr/>
                    <a:lstStyle/>
                    <a:p>
                      <a:pPr algn="l" fontAlgn="b"/>
                      <a:r>
                        <a:rPr lang="pl-PL" sz="1800" b="1" i="0" u="none" strike="noStrike" dirty="0">
                          <a:solidFill>
                            <a:srgbClr val="000000"/>
                          </a:solidFill>
                          <a:effectLst/>
                          <a:latin typeface="Calibri" panose="020F0502020204030204" pitchFamily="34" charset="0"/>
                        </a:rPr>
                        <a:t>Niemcy</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7675</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4122404649"/>
                  </a:ext>
                </a:extLst>
              </a:tr>
              <a:tr h="357566">
                <a:tc>
                  <a:txBody>
                    <a:bodyPr/>
                    <a:lstStyle/>
                    <a:p>
                      <a:pPr algn="l" fontAlgn="b"/>
                      <a:r>
                        <a:rPr lang="pl-PL" sz="1800" b="1" i="0" u="none" strike="noStrike" dirty="0">
                          <a:solidFill>
                            <a:srgbClr val="000000"/>
                          </a:solidFill>
                          <a:effectLst/>
                          <a:latin typeface="Calibri" panose="020F0502020204030204" pitchFamily="34" charset="0"/>
                        </a:rPr>
                        <a:t>Czechy</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3</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4183554144"/>
                  </a:ext>
                </a:extLst>
              </a:tr>
              <a:tr h="357566">
                <a:tc>
                  <a:txBody>
                    <a:bodyPr/>
                    <a:lstStyle/>
                    <a:p>
                      <a:pPr algn="l" fontAlgn="b"/>
                      <a:r>
                        <a:rPr lang="pl-PL" sz="1800" b="1" i="0" u="none" strike="noStrike" dirty="0">
                          <a:solidFill>
                            <a:srgbClr val="000000"/>
                          </a:solidFill>
                          <a:effectLst/>
                          <a:latin typeface="Calibri" panose="020F0502020204030204" pitchFamily="34" charset="0"/>
                        </a:rPr>
                        <a:t>Szwajcaria</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17</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BTV-3, BTV-8</a:t>
                      </a:r>
                    </a:p>
                  </a:txBody>
                  <a:tcPr marL="7620" marR="7620" marT="7620" marB="0" anchor="b"/>
                </a:tc>
                <a:extLst>
                  <a:ext uri="{0D108BD9-81ED-4DB2-BD59-A6C34878D82A}">
                    <a16:rowId xmlns:a16="http://schemas.microsoft.com/office/drawing/2014/main" val="2780516871"/>
                  </a:ext>
                </a:extLst>
              </a:tr>
              <a:tr h="357566">
                <a:tc>
                  <a:txBody>
                    <a:bodyPr/>
                    <a:lstStyle/>
                    <a:p>
                      <a:pPr algn="l" fontAlgn="b"/>
                      <a:r>
                        <a:rPr lang="pl-PL" sz="1800" b="1" i="0" u="none" strike="noStrike" dirty="0">
                          <a:solidFill>
                            <a:srgbClr val="000000"/>
                          </a:solidFill>
                          <a:effectLst/>
                          <a:latin typeface="Calibri" panose="020F0502020204030204" pitchFamily="34" charset="0"/>
                        </a:rPr>
                        <a:t>Włochy</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6</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BTV-8</a:t>
                      </a:r>
                    </a:p>
                  </a:txBody>
                  <a:tcPr marL="7620" marR="7620" marT="7620" marB="0" anchor="b"/>
                </a:tc>
                <a:extLst>
                  <a:ext uri="{0D108BD9-81ED-4DB2-BD59-A6C34878D82A}">
                    <a16:rowId xmlns:a16="http://schemas.microsoft.com/office/drawing/2014/main" val="898489765"/>
                  </a:ext>
                </a:extLst>
              </a:tr>
              <a:tr h="357566">
                <a:tc>
                  <a:txBody>
                    <a:bodyPr/>
                    <a:lstStyle/>
                    <a:p>
                      <a:pPr algn="l" fontAlgn="b"/>
                      <a:r>
                        <a:rPr lang="pl-PL" sz="1800" b="1" i="0" u="none" strike="noStrike" dirty="0">
                          <a:solidFill>
                            <a:srgbClr val="000000"/>
                          </a:solidFill>
                          <a:effectLst/>
                          <a:latin typeface="Calibri" panose="020F0502020204030204" pitchFamily="34" charset="0"/>
                        </a:rPr>
                        <a:t>Grecja</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3</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BTV-4, BTV-16</a:t>
                      </a:r>
                    </a:p>
                  </a:txBody>
                  <a:tcPr marL="7620" marR="7620" marT="7620" marB="0" anchor="b"/>
                </a:tc>
                <a:extLst>
                  <a:ext uri="{0D108BD9-81ED-4DB2-BD59-A6C34878D82A}">
                    <a16:rowId xmlns:a16="http://schemas.microsoft.com/office/drawing/2014/main" val="4120371827"/>
                  </a:ext>
                </a:extLst>
              </a:tr>
              <a:tr h="357566">
                <a:tc>
                  <a:txBody>
                    <a:bodyPr/>
                    <a:lstStyle/>
                    <a:p>
                      <a:pPr algn="l" fontAlgn="b"/>
                      <a:r>
                        <a:rPr lang="pl-PL" sz="1800" b="1" i="0" u="none" strike="noStrike" dirty="0">
                          <a:solidFill>
                            <a:srgbClr val="000000"/>
                          </a:solidFill>
                          <a:effectLst/>
                          <a:latin typeface="Calibri" panose="020F0502020204030204" pitchFamily="34" charset="0"/>
                        </a:rPr>
                        <a:t>Szwecja</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1</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3813862067"/>
                  </a:ext>
                </a:extLst>
              </a:tr>
              <a:tr h="357566">
                <a:tc>
                  <a:txBody>
                    <a:bodyPr/>
                    <a:lstStyle/>
                    <a:p>
                      <a:pPr algn="l" fontAlgn="b"/>
                      <a:r>
                        <a:rPr lang="pl-PL" sz="1800" b="1" i="0" u="none" strike="noStrike" dirty="0">
                          <a:solidFill>
                            <a:srgbClr val="000000"/>
                          </a:solidFill>
                          <a:effectLst/>
                          <a:latin typeface="Calibri" panose="020F0502020204030204" pitchFamily="34" charset="0"/>
                        </a:rPr>
                        <a:t>Portugalia</a:t>
                      </a:r>
                    </a:p>
                  </a:txBody>
                  <a:tcPr marL="7620" marR="7620" marT="7620" marB="0" anchor="b"/>
                </a:tc>
                <a:tc>
                  <a:txBody>
                    <a:bodyPr/>
                    <a:lstStyle/>
                    <a:p>
                      <a:pPr algn="ctr" fontAlgn="b"/>
                      <a:r>
                        <a:rPr lang="pl-PL" sz="1800" b="1" i="0" u="none" strike="noStrike">
                          <a:solidFill>
                            <a:srgbClr val="000000"/>
                          </a:solidFill>
                          <a:effectLst/>
                          <a:latin typeface="Calibri" panose="020F0502020204030204" pitchFamily="34" charset="0"/>
                        </a:rPr>
                        <a:t>1</a:t>
                      </a:r>
                    </a:p>
                  </a:txBody>
                  <a:tcPr marL="7620" marR="7620" marT="7620" marB="0" anchor="b"/>
                </a:tc>
                <a:tc>
                  <a:txBody>
                    <a:bodyPr/>
                    <a:lstStyle/>
                    <a:p>
                      <a:pPr algn="ctr" fontAlgn="b"/>
                      <a:r>
                        <a:rPr lang="pl-PL" sz="1800" b="1" i="0" u="none" strike="noStrike" dirty="0">
                          <a:solidFill>
                            <a:srgbClr val="000000"/>
                          </a:solidFill>
                          <a:effectLst/>
                          <a:latin typeface="Calibri" panose="020F0502020204030204" pitchFamily="34" charset="0"/>
                        </a:rPr>
                        <a:t>BTV-3</a:t>
                      </a:r>
                    </a:p>
                  </a:txBody>
                  <a:tcPr marL="7620" marR="7620" marT="7620" marB="0" anchor="b"/>
                </a:tc>
                <a:extLst>
                  <a:ext uri="{0D108BD9-81ED-4DB2-BD59-A6C34878D82A}">
                    <a16:rowId xmlns:a16="http://schemas.microsoft.com/office/drawing/2014/main" val="201651652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ytuł 9">
            <a:extLst>
              <a:ext uri="{FF2B5EF4-FFF2-40B4-BE49-F238E27FC236}">
                <a16:creationId xmlns:a16="http://schemas.microsoft.com/office/drawing/2014/main" id="{633A482E-5E6F-9F5D-43F5-912191711CC4}"/>
              </a:ext>
            </a:extLst>
          </p:cNvPr>
          <p:cNvSpPr>
            <a:spLocks noGrp="1"/>
          </p:cNvSpPr>
          <p:nvPr>
            <p:ph type="title"/>
          </p:nvPr>
        </p:nvSpPr>
        <p:spPr>
          <a:xfrm>
            <a:off x="458789" y="228600"/>
            <a:ext cx="11049000" cy="1143000"/>
          </a:xfrm>
        </p:spPr>
        <p:txBody>
          <a:bodyPr>
            <a:noAutofit/>
          </a:bodyPr>
          <a:lstStyle/>
          <a:p>
            <a:pPr algn="just"/>
            <a:r>
              <a:rPr lang="pl-PL"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Przemieszczenia z obszarów wolnych od choroby niebieskiego języka do Polski zwierząt z gatunków wrażliwych na zakażenie BTV (bydło, owce, kozy)</a:t>
            </a:r>
          </a:p>
        </p:txBody>
      </p:sp>
      <p:sp>
        <p:nvSpPr>
          <p:cNvPr id="24" name="Symbol zastępczy zawartości 23">
            <a:extLst>
              <a:ext uri="{FF2B5EF4-FFF2-40B4-BE49-F238E27FC236}">
                <a16:creationId xmlns:a16="http://schemas.microsoft.com/office/drawing/2014/main" id="{9C820299-D9DC-A19B-D6C0-61D30F3CB1EF}"/>
              </a:ext>
            </a:extLst>
          </p:cNvPr>
          <p:cNvSpPr>
            <a:spLocks noGrp="1"/>
          </p:cNvSpPr>
          <p:nvPr>
            <p:ph sz="half" idx="1"/>
          </p:nvPr>
        </p:nvSpPr>
        <p:spPr>
          <a:xfrm>
            <a:off x="685800" y="1447800"/>
            <a:ext cx="6172200" cy="4876800"/>
          </a:xfrm>
        </p:spPr>
        <p:txBody>
          <a:bodyPr>
            <a:noAutofit/>
          </a:bodyPr>
          <a:lstStyle/>
          <a:p>
            <a:pPr>
              <a:buFont typeface="Arial" panose="020B0604020202020204" pitchFamily="34" charset="0"/>
              <a:buChar char="•"/>
            </a:pP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Jeśli zwierzęta będące przedmiotem przesyłki trafią do innych lokalizacji niż wskazane w świadectwie zdrowia lub w przypadku braku wystawionego świadectwa zdrowia, </a:t>
            </a:r>
            <a:r>
              <a:rPr lang="pl-PL" sz="1800" b="1" u="sng" dirty="0">
                <a:solidFill>
                  <a:schemeClr val="bg1"/>
                </a:solidFill>
                <a:latin typeface="Calibri" panose="020F0502020204030204" pitchFamily="34" charset="0"/>
                <a:ea typeface="Calibri" panose="020F0502020204030204" pitchFamily="34" charset="0"/>
                <a:cs typeface="Calibri" panose="020F0502020204030204" pitchFamily="34" charset="0"/>
              </a:rPr>
              <a:t>powiatowy lekarz weterynarii </a:t>
            </a: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zobowiązany jest do:</a:t>
            </a:r>
          </a:p>
          <a:p>
            <a:pPr>
              <a:buFont typeface="Arial" panose="020B0604020202020204" pitchFamily="34" charset="0"/>
              <a:buChar char="•"/>
            </a:pP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1. zablokowania stada, do którego trafiły zwierzęta. </a:t>
            </a:r>
          </a:p>
          <a:p>
            <a:pPr>
              <a:buFont typeface="Arial" panose="020B0604020202020204" pitchFamily="34" charset="0"/>
              <a:buChar char="•"/>
            </a:pP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2. wydania decyzji obejmującej zakaz przemieszczeń zwierząt do i z zakładu do czasu zbadania zwierząt metodą PCR, w kierunku BTV (na koszt posiadacza);</a:t>
            </a:r>
          </a:p>
          <a:p>
            <a:pPr>
              <a:buFont typeface="Arial" panose="020B0604020202020204" pitchFamily="34" charset="0"/>
              <a:buChar char="•"/>
            </a:pPr>
            <a:r>
              <a:rPr lang="pl-PL" sz="1800" b="1" dirty="0">
                <a:solidFill>
                  <a:schemeClr val="bg1"/>
                </a:solidFill>
                <a:latin typeface="Calibri" panose="020F0502020204030204" pitchFamily="34" charset="0"/>
                <a:ea typeface="Calibri" panose="020F0502020204030204" pitchFamily="34" charset="0"/>
                <a:cs typeface="Calibri" panose="020F0502020204030204" pitchFamily="34" charset="0"/>
              </a:rPr>
              <a:t>Posiadacz zwierząt jest zobowiązany </a:t>
            </a:r>
            <a:r>
              <a:rPr lang="pl-PL" sz="1800" b="1" u="sng" dirty="0">
                <a:solidFill>
                  <a:schemeClr val="bg1"/>
                </a:solidFill>
                <a:latin typeface="Calibri" panose="020F0502020204030204" pitchFamily="34" charset="0"/>
                <a:ea typeface="Calibri" panose="020F0502020204030204" pitchFamily="34" charset="0"/>
                <a:cs typeface="Calibri" panose="020F0502020204030204" pitchFamily="34" charset="0"/>
              </a:rPr>
              <a:t>przedstawić wyniki badań powiatowemu lekarzowi weterynarii.</a:t>
            </a:r>
          </a:p>
        </p:txBody>
      </p:sp>
      <p:pic>
        <p:nvPicPr>
          <p:cNvPr id="28" name="Symbol zastępczy zawartości 27">
            <a:extLst>
              <a:ext uri="{FF2B5EF4-FFF2-40B4-BE49-F238E27FC236}">
                <a16:creationId xmlns:a16="http://schemas.microsoft.com/office/drawing/2014/main" id="{8B247269-AE70-4A9A-C4EA-7DDE7DA1826F}"/>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086600" y="3429000"/>
            <a:ext cx="4933950" cy="2422004"/>
          </a:xfrm>
        </p:spPr>
      </p:pic>
    </p:spTree>
    <p:extLst>
      <p:ext uri="{BB962C8B-B14F-4D97-AF65-F5344CB8AC3E}">
        <p14:creationId xmlns:p14="http://schemas.microsoft.com/office/powerpoint/2010/main" val="376905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6569" y="0"/>
            <a:ext cx="12192000" cy="690131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txBody>
          <a:bodyPr/>
          <a:lstStyle/>
          <a:p>
            <a:endParaRPr lang="pl-PL" dirty="0"/>
          </a:p>
        </p:txBody>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Freeform 30"/>
          <p:cNvSpPr/>
          <p:nvPr/>
        </p:nvSpPr>
        <p:spPr>
          <a:xfrm>
            <a:off x="797052" y="1915668"/>
            <a:ext cx="5401818" cy="3886962"/>
          </a:xfrm>
          <a:custGeom>
            <a:avLst/>
            <a:gdLst/>
            <a:ahLst/>
            <a:cxnLst/>
            <a:rect l="l" t="t" r="r" b="b"/>
            <a:pathLst>
              <a:path w="5401818" h="3886962">
                <a:moveTo>
                  <a:pt x="0" y="0"/>
                </a:moveTo>
                <a:lnTo>
                  <a:pt x="5401818" y="0"/>
                </a:lnTo>
                <a:lnTo>
                  <a:pt x="5401818" y="3886962"/>
                </a:lnTo>
                <a:lnTo>
                  <a:pt x="0" y="3886962"/>
                </a:lnTo>
                <a:lnTo>
                  <a:pt x="0" y="0"/>
                </a:lnTo>
                <a:close/>
              </a:path>
            </a:pathLst>
          </a:custGeom>
          <a:blipFill>
            <a:blip r:embed="rId5"/>
            <a:stretch>
              <a:fillRect/>
            </a:stretch>
          </a:blipFill>
        </p:spPr>
      </p:sp>
      <p:grpSp>
        <p:nvGrpSpPr>
          <p:cNvPr id="31" name="Group 31"/>
          <p:cNvGrpSpPr>
            <a:grpSpLocks noChangeAspect="1"/>
          </p:cNvGrpSpPr>
          <p:nvPr/>
        </p:nvGrpSpPr>
        <p:grpSpPr>
          <a:xfrm>
            <a:off x="907618" y="1990601"/>
            <a:ext cx="5188334" cy="3670754"/>
            <a:chOff x="0" y="0"/>
            <a:chExt cx="6917779" cy="4894339"/>
          </a:xfrm>
        </p:grpSpPr>
        <p:sp>
          <p:nvSpPr>
            <p:cNvPr id="32" name="Freeform 32"/>
            <p:cNvSpPr/>
            <p:nvPr/>
          </p:nvSpPr>
          <p:spPr>
            <a:xfrm>
              <a:off x="0" y="0"/>
              <a:ext cx="6917817" cy="4894326"/>
            </a:xfrm>
            <a:custGeom>
              <a:avLst/>
              <a:gdLst/>
              <a:ahLst/>
              <a:cxnLst/>
              <a:rect l="l" t="t" r="r" b="b"/>
              <a:pathLst>
                <a:path w="6917817" h="4894326">
                  <a:moveTo>
                    <a:pt x="274447" y="0"/>
                  </a:moveTo>
                  <a:cubicBezTo>
                    <a:pt x="122936" y="0"/>
                    <a:pt x="0" y="122936"/>
                    <a:pt x="0" y="274447"/>
                  </a:cubicBezTo>
                  <a:lnTo>
                    <a:pt x="0" y="4894326"/>
                  </a:lnTo>
                  <a:lnTo>
                    <a:pt x="6643370" y="4894326"/>
                  </a:lnTo>
                  <a:cubicBezTo>
                    <a:pt x="6792849" y="4894326"/>
                    <a:pt x="6914514" y="4774819"/>
                    <a:pt x="6917817" y="4626102"/>
                  </a:cubicBezTo>
                  <a:lnTo>
                    <a:pt x="6917817" y="4626102"/>
                  </a:lnTo>
                  <a:lnTo>
                    <a:pt x="6917817" y="0"/>
                  </a:lnTo>
                  <a:close/>
                </a:path>
              </a:pathLst>
            </a:custGeom>
            <a:blipFill>
              <a:blip r:embed="rId6"/>
              <a:stretch>
                <a:fillRect t="-1"/>
              </a:stretch>
            </a:blipFill>
          </p:spPr>
        </p:sp>
      </p:grpSp>
      <p:sp>
        <p:nvSpPr>
          <p:cNvPr id="33" name="Freeform 33"/>
          <p:cNvSpPr/>
          <p:nvPr/>
        </p:nvSpPr>
        <p:spPr>
          <a:xfrm>
            <a:off x="888568" y="1969522"/>
            <a:ext cx="5226482" cy="3710883"/>
          </a:xfrm>
          <a:custGeom>
            <a:avLst/>
            <a:gdLst/>
            <a:ahLst/>
            <a:cxnLst/>
            <a:rect l="l" t="t" r="r" b="b"/>
            <a:pathLst>
              <a:path w="5226482" h="3710883">
                <a:moveTo>
                  <a:pt x="0" y="0"/>
                </a:moveTo>
                <a:lnTo>
                  <a:pt x="5226482" y="0"/>
                </a:lnTo>
                <a:lnTo>
                  <a:pt x="5226482" y="3710883"/>
                </a:lnTo>
                <a:lnTo>
                  <a:pt x="0" y="371088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4" name="TextBox 34"/>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5" name="TextBox 35"/>
          <p:cNvSpPr txBox="1"/>
          <p:nvPr/>
        </p:nvSpPr>
        <p:spPr>
          <a:xfrm>
            <a:off x="929640" y="923182"/>
            <a:ext cx="6528168" cy="368306"/>
          </a:xfrm>
          <a:prstGeom prst="rect">
            <a:avLst/>
          </a:prstGeom>
        </p:spPr>
        <p:txBody>
          <a:bodyPr lIns="0" tIns="0" rIns="0" bIns="0" rtlCol="0" anchor="t">
            <a:spAutoFit/>
          </a:bodyPr>
          <a:lstStyle/>
          <a:p>
            <a:pPr algn="l">
              <a:lnSpc>
                <a:spcPts val="2527"/>
              </a:lnSpc>
            </a:pPr>
            <a:r>
              <a:rPr lang="pl-PL" sz="3600" b="1" spc="-8"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Choroba niebieskiego Języka</a:t>
            </a:r>
          </a:p>
        </p:txBody>
      </p:sp>
      <p:sp>
        <p:nvSpPr>
          <p:cNvPr id="36" name="TextBox 36"/>
          <p:cNvSpPr txBox="1"/>
          <p:nvPr/>
        </p:nvSpPr>
        <p:spPr>
          <a:xfrm>
            <a:off x="6428870" y="1491929"/>
            <a:ext cx="90964" cy="557679"/>
          </a:xfrm>
          <a:prstGeom prst="rect">
            <a:avLst/>
          </a:prstGeom>
        </p:spPr>
        <p:txBody>
          <a:bodyPr lIns="0" tIns="0" rIns="0" bIns="0" rtlCol="0" anchor="t">
            <a:spAutoFit/>
          </a:bodyPr>
          <a:lstStyle/>
          <a:p>
            <a:pPr algn="l">
              <a:lnSpc>
                <a:spcPts val="5015"/>
              </a:lnSpc>
            </a:pPr>
            <a:r>
              <a:rPr lang="en-US" sz="2006" spc="-16">
                <a:solidFill>
                  <a:srgbClr val="000000"/>
                </a:solidFill>
                <a:latin typeface="IBM Plex Sans Condensed"/>
                <a:ea typeface="IBM Plex Sans Condensed"/>
                <a:cs typeface="IBM Plex Sans Condensed"/>
                <a:sym typeface="IBM Plex Sans Condensed"/>
              </a:rPr>
              <a:t>•</a:t>
            </a:r>
          </a:p>
        </p:txBody>
      </p:sp>
      <p:sp>
        <p:nvSpPr>
          <p:cNvPr id="37" name="TextBox 37"/>
          <p:cNvSpPr txBox="1"/>
          <p:nvPr/>
        </p:nvSpPr>
        <p:spPr>
          <a:xfrm>
            <a:off x="6601788" y="1691312"/>
            <a:ext cx="4325648" cy="4335674"/>
          </a:xfrm>
          <a:prstGeom prst="rect">
            <a:avLst/>
          </a:prstGeom>
        </p:spPr>
        <p:txBody>
          <a:bodyPr wrap="square" lIns="0" tIns="0" rIns="0" bIns="0" rtlCol="0" anchor="t">
            <a:spAutoFit/>
          </a:bodyPr>
          <a:lstStyle/>
          <a:p>
            <a:pPr algn="l"/>
            <a:r>
              <a:rPr lang="pl-PL" sz="2000" b="1" spc="2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Choroba niebieskiego języka </a:t>
            </a:r>
            <a:r>
              <a:rPr lang="pl-PL"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(Bluetongue) jest zakaźną chorobą przeżuwaczy, zarówno domowych jak </a:t>
            </a:r>
            <a:br>
              <a:rPr lang="pl-PL"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pl-PL"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 dzikich (chorują na nią bydło, owce </a:t>
            </a:r>
            <a:br>
              <a:rPr lang="pl-PL"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br>
            <a:r>
              <a:rPr lang="pl-PL"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i kozy, ale także sarny, jelenie, łosie, afrykańskie antylopy, wielbłądy, słonie), wywoływaną przez wirus z rodzaju Orbivirus (Reoviridae). </a:t>
            </a:r>
          </a:p>
          <a:p>
            <a:r>
              <a:rPr lang="pl-PL" sz="20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Zwierzęta nie zarażają się bezpośrednio od siebie, a jedynie poprzez owady kłująco-ssące z rzędu muchówek, rodzaju kuczmany (Culicoides) oraz poprzez krew lub nasienie. </a:t>
            </a:r>
          </a:p>
          <a:p>
            <a:pPr algn="l">
              <a:lnSpc>
                <a:spcPts val="2808"/>
              </a:lnSpc>
            </a:pPr>
            <a:endParaRPr lang="en-US" sz="2006" spc="26" dirty="0">
              <a:solidFill>
                <a:srgbClr val="000000"/>
              </a:solidFill>
              <a:latin typeface="IBM Plex Sans Condensed"/>
              <a:ea typeface="IBM Plex Sans Condensed"/>
              <a:cs typeface="IBM Plex Sans Condensed"/>
              <a:sym typeface="IBM Plex Sans Condensed"/>
            </a:endParaRPr>
          </a:p>
        </p:txBody>
      </p:sp>
      <p:sp>
        <p:nvSpPr>
          <p:cNvPr id="40" name="TextBox 40"/>
          <p:cNvSpPr txBox="1"/>
          <p:nvPr/>
        </p:nvSpPr>
        <p:spPr>
          <a:xfrm>
            <a:off x="6198870" y="1566692"/>
            <a:ext cx="5686647" cy="337528"/>
          </a:xfrm>
          <a:prstGeom prst="rect">
            <a:avLst/>
          </a:prstGeom>
        </p:spPr>
        <p:txBody>
          <a:bodyPr wrap="square" lIns="0" tIns="0" rIns="0" bIns="0" rtlCol="0" anchor="t">
            <a:spAutoFit/>
          </a:bodyPr>
          <a:lstStyle/>
          <a:p>
            <a:pPr algn="just">
              <a:lnSpc>
                <a:spcPts val="2897"/>
              </a:lnSpc>
            </a:pPr>
            <a:endParaRPr lang="pl-PL" spc="26" dirty="0" err="1">
              <a:solidFill>
                <a:srgbClr val="000000"/>
              </a:solidFill>
              <a:latin typeface="IBM Plex Sans Condensed"/>
              <a:ea typeface="IBM Plex Sans Condensed"/>
              <a:cs typeface="IBM Plex Sans Condensed"/>
              <a:sym typeface="IBM Plex Sans Condensed"/>
            </a:endParaRPr>
          </a:p>
        </p:txBody>
      </p:sp>
      <p:sp>
        <p:nvSpPr>
          <p:cNvPr id="41" name="TextBox 41"/>
          <p:cNvSpPr txBox="1"/>
          <p:nvPr/>
        </p:nvSpPr>
        <p:spPr>
          <a:xfrm>
            <a:off x="999134" y="5482657"/>
            <a:ext cx="3208239" cy="132578"/>
          </a:xfrm>
          <a:prstGeom prst="rect">
            <a:avLst/>
          </a:prstGeom>
        </p:spPr>
        <p:txBody>
          <a:bodyPr lIns="0" tIns="0" rIns="0" bIns="0" rtlCol="0" anchor="t">
            <a:spAutoFit/>
          </a:bodyPr>
          <a:lstStyle/>
          <a:p>
            <a:pPr algn="l">
              <a:lnSpc>
                <a:spcPts val="1125"/>
              </a:lnSpc>
            </a:pPr>
            <a:r>
              <a:rPr lang="en-US" sz="803" spc="10">
                <a:solidFill>
                  <a:srgbClr val="000000"/>
                </a:solidFill>
                <a:latin typeface="IBM Plex Sans Condensed"/>
                <a:ea typeface="IBM Plex Sans Condensed"/>
                <a:cs typeface="IBM Plex Sans Condensed"/>
                <a:sym typeface="IBM Plex Sans Condensed"/>
              </a:rPr>
              <a:t>https://www.cabidigitallibrary.org/doi/10.1079/cabicompendium.91521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B4A8CBFD-0285-B0CF-9269-60668D7B874A}"/>
              </a:ext>
            </a:extLst>
          </p:cNvPr>
          <p:cNvSpPr txBox="1"/>
          <p:nvPr/>
        </p:nvSpPr>
        <p:spPr>
          <a:xfrm>
            <a:off x="152400" y="9525"/>
            <a:ext cx="11887200" cy="1384995"/>
          </a:xfrm>
          <a:prstGeom prst="rect">
            <a:avLst/>
          </a:prstGeom>
          <a:noFill/>
        </p:spPr>
        <p:txBody>
          <a:bodyPr wrap="square">
            <a:spAutoFit/>
          </a:bodyPr>
          <a:lstStyle/>
          <a:p>
            <a:pPr algn="just"/>
            <a:r>
              <a:rPr lang="pl-PL" sz="2800" b="1" dirty="0">
                <a:solidFill>
                  <a:schemeClr val="bg1"/>
                </a:solidFill>
                <a:latin typeface="Calibri" panose="020F0502020204030204" pitchFamily="34" charset="0"/>
                <a:ea typeface="Calibri" panose="020F0502020204030204" pitchFamily="34" charset="0"/>
                <a:cs typeface="Calibri" panose="020F0502020204030204" pitchFamily="34" charset="0"/>
              </a:rPr>
              <a:t>PRZEMIESZCZANIE ZWIERZĄT Z PAŃSTW CZŁONKOWSKICH UE CZY STREF, KTÓRE NIE SĄ WOLNE OD ZAKAŻENIA BTV, LUB PAŃSTW CZŁONKOWSKICH UE CZY STREF OBJĘTYCH PROGRAMEM LIKWIDACJI ZAKAŻEŃ BTV</a:t>
            </a:r>
          </a:p>
        </p:txBody>
      </p:sp>
      <p:sp>
        <p:nvSpPr>
          <p:cNvPr id="9" name="Tytuł 8">
            <a:extLst>
              <a:ext uri="{FF2B5EF4-FFF2-40B4-BE49-F238E27FC236}">
                <a16:creationId xmlns:a16="http://schemas.microsoft.com/office/drawing/2014/main" id="{4DDF2918-C6F6-2CE4-11E8-9F9A53CFCD69}"/>
              </a:ext>
            </a:extLst>
          </p:cNvPr>
          <p:cNvSpPr>
            <a:spLocks noGrp="1"/>
          </p:cNvSpPr>
          <p:nvPr>
            <p:ph type="title"/>
          </p:nvPr>
        </p:nvSpPr>
        <p:spPr>
          <a:xfrm>
            <a:off x="7915275" y="2060228"/>
            <a:ext cx="3657600" cy="387697"/>
          </a:xfrm>
        </p:spPr>
        <p:txBody>
          <a:bodyPr>
            <a:normAutofit fontScale="90000"/>
          </a:bodyPr>
          <a:lstStyle/>
          <a:p>
            <a:r>
              <a:rPr lang="pl-PL" b="1" dirty="0">
                <a:solidFill>
                  <a:schemeClr val="accent6">
                    <a:lumMod val="75000"/>
                  </a:schemeClr>
                </a:solidFill>
              </a:rPr>
              <a:t>Owce</a:t>
            </a:r>
          </a:p>
        </p:txBody>
      </p:sp>
      <p:pic>
        <p:nvPicPr>
          <p:cNvPr id="13" name="Symbol zastępczy zawartości 12">
            <a:extLst>
              <a:ext uri="{FF2B5EF4-FFF2-40B4-BE49-F238E27FC236}">
                <a16:creationId xmlns:a16="http://schemas.microsoft.com/office/drawing/2014/main" id="{5399B0DE-F91A-EAAC-9B71-4BAB4B6C35B7}"/>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48600" y="2438400"/>
            <a:ext cx="4191000" cy="3238500"/>
          </a:xfrm>
        </p:spPr>
      </p:pic>
      <p:sp>
        <p:nvSpPr>
          <p:cNvPr id="11" name="Symbol zastępczy tekstu 10">
            <a:extLst>
              <a:ext uri="{FF2B5EF4-FFF2-40B4-BE49-F238E27FC236}">
                <a16:creationId xmlns:a16="http://schemas.microsoft.com/office/drawing/2014/main" id="{94C24456-1226-048C-5F8C-E34D9E586BCE}"/>
              </a:ext>
            </a:extLst>
          </p:cNvPr>
          <p:cNvSpPr>
            <a:spLocks noGrp="1"/>
          </p:cNvSpPr>
          <p:nvPr>
            <p:ph type="body" sz="half" idx="2"/>
          </p:nvPr>
        </p:nvSpPr>
        <p:spPr>
          <a:xfrm>
            <a:off x="457200" y="1828800"/>
            <a:ext cx="7239000" cy="4191000"/>
          </a:xfrm>
        </p:spPr>
        <p:txBody>
          <a:bodyPr>
            <a:normAutofit fontScale="92500"/>
          </a:bodyPr>
          <a:lstStyle/>
          <a:p>
            <a:pPr algn="just"/>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W stosunku do transportu przedmiotowych powinny zostać spełnione warunki opisane w załączniku V, części II, rozdziale 2, sekcji 1 rozporządzenia delegowanego komisji (UE) 2020/689, gdzie szczegółowo opisane są poszczególne warunki przemieszczania zwierząt ze względu </a:t>
            </a:r>
            <a:b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na występowanie lub zagrożenie wystąpieniem choroby niebieskiego języka zwierząt zarówno szczepionych, jak </a:t>
            </a:r>
            <a:b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b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i nieszczepionych przeciwko poszczególnym serotypom BTV;</a:t>
            </a:r>
          </a:p>
          <a:p>
            <a:pPr algn="just"/>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Spełnienie przedmiotowych warunków musi zostać urzędowo potwierdzone w towarzyszącemu przesyłce świadectwie zdrowia zwierząt.</a:t>
            </a:r>
          </a:p>
        </p:txBody>
      </p:sp>
    </p:spTree>
    <p:extLst>
      <p:ext uri="{BB962C8B-B14F-4D97-AF65-F5344CB8AC3E}">
        <p14:creationId xmlns:p14="http://schemas.microsoft.com/office/powerpoint/2010/main" val="2556464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445EBB-EA4A-87AA-27D7-C980A1538686}"/>
              </a:ext>
            </a:extLst>
          </p:cNvPr>
          <p:cNvSpPr>
            <a:spLocks noGrp="1"/>
          </p:cNvSpPr>
          <p:nvPr>
            <p:ph type="title"/>
          </p:nvPr>
        </p:nvSpPr>
        <p:spPr>
          <a:xfrm>
            <a:off x="609600" y="699558"/>
            <a:ext cx="8534400" cy="1507067"/>
          </a:xfrm>
        </p:spPr>
        <p:txBody>
          <a:bodyPr>
            <a:normAutofit/>
          </a:bodyPr>
          <a:lstStyle/>
          <a:p>
            <a:r>
              <a:rPr lang="pl-PL" sz="3200" b="1" dirty="0">
                <a:solidFill>
                  <a:schemeClr val="bg1"/>
                </a:solidFill>
                <a:latin typeface="Calibri" panose="020F0502020204030204" pitchFamily="34" charset="0"/>
                <a:ea typeface="Calibri" panose="020F0502020204030204" pitchFamily="34" charset="0"/>
                <a:cs typeface="Calibri" panose="020F0502020204030204" pitchFamily="34" charset="0"/>
              </a:rPr>
              <a:t>Bioasekuracja = repelenty</a:t>
            </a:r>
          </a:p>
        </p:txBody>
      </p:sp>
      <p:sp>
        <p:nvSpPr>
          <p:cNvPr id="3" name="Symbol zastępczy zawartości 2">
            <a:extLst>
              <a:ext uri="{FF2B5EF4-FFF2-40B4-BE49-F238E27FC236}">
                <a16:creationId xmlns:a16="http://schemas.microsoft.com/office/drawing/2014/main" id="{6595743B-DF77-C116-8817-ACB39BC742F4}"/>
              </a:ext>
            </a:extLst>
          </p:cNvPr>
          <p:cNvSpPr>
            <a:spLocks noGrp="1"/>
          </p:cNvSpPr>
          <p:nvPr>
            <p:ph sz="half" idx="1"/>
          </p:nvPr>
        </p:nvSpPr>
        <p:spPr>
          <a:xfrm>
            <a:off x="400050" y="2590800"/>
            <a:ext cx="6477000" cy="3615267"/>
          </a:xfrm>
        </p:spPr>
        <p:txBody>
          <a:bodyPr>
            <a:noAutofit/>
          </a:bodyPr>
          <a:lstStyle/>
          <a:p>
            <a:pPr algn="just"/>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Przy przemieszczaniu zwierząt muszą być również spełnione wymogi dotyczące środków bioasekuracji i środków zmniejszających ryzyko w zakresie transportu do innego państwa członkowskiego lub jego strefy o statusie obszaru wolnego od zakażenia BTV ustanowione w art. 32 rozporządzenia delegowanego (UE) 2020/688.</a:t>
            </a:r>
          </a:p>
        </p:txBody>
      </p:sp>
      <p:pic>
        <p:nvPicPr>
          <p:cNvPr id="6" name="Symbol zastępczy zawartości 5">
            <a:extLst>
              <a:ext uri="{FF2B5EF4-FFF2-40B4-BE49-F238E27FC236}">
                <a16:creationId xmlns:a16="http://schemas.microsoft.com/office/drawing/2014/main" id="{E3F7B3AA-840B-301B-0CB7-1D348B51CBF7}"/>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162800" y="152400"/>
            <a:ext cx="4933950" cy="2613811"/>
          </a:xfrm>
        </p:spPr>
      </p:pic>
    </p:spTree>
    <p:extLst>
      <p:ext uri="{BB962C8B-B14F-4D97-AF65-F5344CB8AC3E}">
        <p14:creationId xmlns:p14="http://schemas.microsoft.com/office/powerpoint/2010/main" val="815891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D7BD36-96A0-13E2-4FE0-AF54FB93F65F}"/>
              </a:ext>
            </a:extLst>
          </p:cNvPr>
          <p:cNvSpPr>
            <a:spLocks noGrp="1"/>
          </p:cNvSpPr>
          <p:nvPr>
            <p:ph type="title"/>
          </p:nvPr>
        </p:nvSpPr>
        <p:spPr>
          <a:xfrm>
            <a:off x="381000" y="118533"/>
            <a:ext cx="11734800" cy="719667"/>
          </a:xfrm>
        </p:spPr>
        <p:txBody>
          <a:bodyPr>
            <a:normAutofit/>
          </a:bodyPr>
          <a:lstStyle/>
          <a:p>
            <a:r>
              <a:rPr lang="pl-PL" sz="3200" b="1" dirty="0">
                <a:solidFill>
                  <a:schemeClr val="bg1"/>
                </a:solidFill>
                <a:latin typeface="Calibri" panose="020F0502020204030204" pitchFamily="34" charset="0"/>
                <a:ea typeface="Calibri" panose="020F0502020204030204" pitchFamily="34" charset="0"/>
                <a:cs typeface="Calibri" panose="020F0502020204030204" pitchFamily="34" charset="0"/>
              </a:rPr>
              <a:t>art. 32 rozporządzenia delegowanego (UE) 2020/688</a:t>
            </a:r>
          </a:p>
        </p:txBody>
      </p:sp>
      <p:sp>
        <p:nvSpPr>
          <p:cNvPr id="4" name="Symbol zastępczy zawartości 3">
            <a:extLst>
              <a:ext uri="{FF2B5EF4-FFF2-40B4-BE49-F238E27FC236}">
                <a16:creationId xmlns:a16="http://schemas.microsoft.com/office/drawing/2014/main" id="{76C3EF67-107A-8811-4F5E-6F6BED0E1558}"/>
              </a:ext>
            </a:extLst>
          </p:cNvPr>
          <p:cNvSpPr>
            <a:spLocks noGrp="1"/>
          </p:cNvSpPr>
          <p:nvPr>
            <p:ph sz="half" idx="2"/>
          </p:nvPr>
        </p:nvSpPr>
        <p:spPr>
          <a:xfrm>
            <a:off x="304801" y="838200"/>
            <a:ext cx="11658599" cy="5638799"/>
          </a:xfrm>
        </p:spPr>
        <p:txBody>
          <a:bodyPr>
            <a:normAutofit fontScale="55000" lnSpcReduction="20000"/>
          </a:bodyPr>
          <a:lstStyle/>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Środki bioasekuracji i środki zmniejszające ryzyko w zakresie transportu do innego państwa członkowskiego lub jego strefy o statusie obszaru wolnego od zakażenia wirusem choroby niebieskiego języka (serotypy 1–24) lub objętych zatwierdzonym programem likwidacji zakażenia tym wirusem</a:t>
            </a: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1.   Podmioty przemieszczają zwierzęta utrzymywane należące do gatunków umieszczonych w wykazie w odniesieniu do zakażenia wirusem choroby niebieskiego języka (serotypy 1–24) do innego państwa członkowskiego lub jego strefy o statusie obszaru wolnego od tej choroby lub objętych zatwierdzonym programem likwidacji tej choroby wyłącznie wtedy, gdy spełnione jest co najmniej jedno z poniższych wymagań:</a:t>
            </a: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a)	 transport odbywa się na terytorium państwa członkowskiego lub jego strefy o statusie obszaru wolnego od zakażenia wirusem choroby niebieskiego języka (serotypy 1–24);</a:t>
            </a: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b)	 zwierzęta są chronione przed atakami wektorów; oraz</a:t>
            </a: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(i)	 planowany przewóz nie obejmuje rozładunku zwierząt na okres przekraczający jeden dzień; lub</a:t>
            </a: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(ii) zwierzęta są rozładowywane w zakładzie zabezpieczonym przed wektorami; lub</a:t>
            </a: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(iii) zwierzęta są rozładowywane w państwie członkowskim lub jego strefie w okresie wolnym od wektorów;</a:t>
            </a:r>
          </a:p>
          <a:p>
            <a:endPar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c)	 zwierzęta</a:t>
            </a: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(i)	 zostały zaszczepione przeciwko wszystkim serotypom wirusa choroby niebieskiego języka (serotypy 1–24), które zgłoszono w ciągu ostatnich dwóch lat w państwie członkowskim lub jego strefie tranzytu, i nadal pozostają w okresie działania szczepionki gwarantowanym w specyfikacji szczepionki; lub</a:t>
            </a: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(ii) zostały poddane – z wynikiem dodatnim – badaniu serologicznemu, które jest w stanie wykryć swoiste przeciwciała przeciw wszystkim serotypom wirusa choroby niebieskiego języka (serotypy 1–24), które zgłoszono w ciągu ostatnich dwóch lat przed wyjazdem w państwie członkowskim lub jego strefie tranzytu;</a:t>
            </a:r>
          </a:p>
          <a:p>
            <a:endPar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pl-PL" sz="2600" b="1" dirty="0">
                <a:solidFill>
                  <a:schemeClr val="bg1"/>
                </a:solidFill>
                <a:latin typeface="Calibri" panose="020F0502020204030204" pitchFamily="34" charset="0"/>
                <a:ea typeface="Calibri" panose="020F0502020204030204" pitchFamily="34" charset="0"/>
                <a:cs typeface="Calibri" panose="020F0502020204030204" pitchFamily="34" charset="0"/>
              </a:rPr>
              <a:t>d)	zwierzęta są przeznaczone do uboju.</a:t>
            </a:r>
          </a:p>
          <a:p>
            <a:endParaRPr lang="pl-PL" dirty="0"/>
          </a:p>
        </p:txBody>
      </p:sp>
    </p:spTree>
    <p:extLst>
      <p:ext uri="{BB962C8B-B14F-4D97-AF65-F5344CB8AC3E}">
        <p14:creationId xmlns:p14="http://schemas.microsoft.com/office/powerpoint/2010/main" val="16064646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B3849C3-CA78-C6A5-89E2-4EC88286973B}"/>
              </a:ext>
            </a:extLst>
          </p:cNvPr>
          <p:cNvSpPr>
            <a:spLocks noGrp="1"/>
          </p:cNvSpPr>
          <p:nvPr>
            <p:ph type="title"/>
          </p:nvPr>
        </p:nvSpPr>
        <p:spPr>
          <a:xfrm>
            <a:off x="152400" y="76200"/>
            <a:ext cx="11887200" cy="914400"/>
          </a:xfrm>
        </p:spPr>
        <p:txBody>
          <a:bodyPr>
            <a:normAutofit fontScale="90000"/>
          </a:bodyPr>
          <a:lstStyle/>
          <a:p>
            <a:r>
              <a:rPr lang="pl-PL" sz="3600" b="1" dirty="0">
                <a:solidFill>
                  <a:schemeClr val="bg1"/>
                </a:solidFill>
                <a:latin typeface="Calibri" panose="020F0502020204030204" pitchFamily="34" charset="0"/>
                <a:ea typeface="Calibri" panose="020F0502020204030204" pitchFamily="34" charset="0"/>
                <a:cs typeface="Calibri" panose="020F0502020204030204" pitchFamily="34" charset="0"/>
              </a:rPr>
              <a:t>art. 32 rozporządzenia delegowanego (UE) 2020/688 cd.</a:t>
            </a:r>
            <a:endParaRPr lang="pl-PL" dirty="0"/>
          </a:p>
        </p:txBody>
      </p:sp>
      <p:sp>
        <p:nvSpPr>
          <p:cNvPr id="7" name="Symbol zastępczy zawartości 6">
            <a:extLst>
              <a:ext uri="{FF2B5EF4-FFF2-40B4-BE49-F238E27FC236}">
                <a16:creationId xmlns:a16="http://schemas.microsoft.com/office/drawing/2014/main" id="{25C42220-18B9-513A-4942-B41BFDD2D7C5}"/>
              </a:ext>
            </a:extLst>
          </p:cNvPr>
          <p:cNvSpPr>
            <a:spLocks noGrp="1"/>
          </p:cNvSpPr>
          <p:nvPr>
            <p:ph sz="half" idx="1"/>
          </p:nvPr>
        </p:nvSpPr>
        <p:spPr>
          <a:xfrm>
            <a:off x="684211" y="990600"/>
            <a:ext cx="11050589" cy="5562600"/>
          </a:xfrm>
        </p:spPr>
        <p:txBody>
          <a:bodyPr>
            <a:normAutofit/>
          </a:bodyPr>
          <a:lstStyle/>
          <a:p>
            <a:pPr algn="just"/>
            <a:r>
              <a:rPr lang="pl-PL" b="1" dirty="0">
                <a:solidFill>
                  <a:schemeClr val="bg1"/>
                </a:solidFill>
                <a:latin typeface="Calibri" panose="020F0502020204030204" pitchFamily="34" charset="0"/>
                <a:ea typeface="Calibri" panose="020F0502020204030204" pitchFamily="34" charset="0"/>
                <a:cs typeface="Calibri" panose="020F0502020204030204" pitchFamily="34" charset="0"/>
              </a:rPr>
              <a:t>2.   Na zasadzie odstępstwa od ust. 1 właściwy organ państwa członkowskiego pochodzenia może zezwolić na przemieszczenie zwierząt utrzymywanych, jeżeli właściwy organ państwa członkowskiego przeznaczenia poinformował Komisję i pozostałe państwa członkowskie, że takie przemieszczanie jest dozwolone na warunkach określonych w art. 43 ust. 2 rozporządzenia delegowanego (UE) 2020/689 oraz spełniony jest jeden z następujących warunków.</a:t>
            </a:r>
          </a:p>
          <a:p>
            <a:pPr algn="just"/>
            <a:r>
              <a:rPr lang="pl-PL" b="1" dirty="0">
                <a:solidFill>
                  <a:schemeClr val="bg1"/>
                </a:solidFill>
                <a:latin typeface="Calibri" panose="020F0502020204030204" pitchFamily="34" charset="0"/>
                <a:ea typeface="Calibri" panose="020F0502020204030204" pitchFamily="34" charset="0"/>
                <a:cs typeface="Calibri" panose="020F0502020204030204" pitchFamily="34" charset="0"/>
              </a:rPr>
              <a:t>a)	 zwierzęta spełniają szczególne wymagania w zakresie zdrowia zwierząt określone przez właściwy organ państwa przeznaczenia w celu zapewnienia, aby przed wyjazdem zwierzęta wykazywały wystarczający poziom ochrony immunologicznej w zakresie wszystkich serotypów wirusa choroby niebieskiego języka (serotypy 1–24), które zgłoszono w ciągu ostatnich dwóch lat przed wyjazdem w państwie członkowskim lub jego strefie tranzytu; lub</a:t>
            </a:r>
          </a:p>
          <a:p>
            <a:pPr algn="just"/>
            <a:r>
              <a:rPr lang="pl-PL" b="1" dirty="0">
                <a:solidFill>
                  <a:schemeClr val="bg1"/>
                </a:solidFill>
                <a:latin typeface="Calibri" panose="020F0502020204030204" pitchFamily="34" charset="0"/>
                <a:ea typeface="Calibri" panose="020F0502020204030204" pitchFamily="34" charset="0"/>
                <a:cs typeface="Calibri" panose="020F0502020204030204" pitchFamily="34" charset="0"/>
              </a:rPr>
              <a:t>b)	 zwierzęta spełniają wymagania określone w niniejszym ustępie lit. a) lub w ust. 1 lit. c) w celu zapewnienia, aby były one chronione przed wszystkimi serotypami wirusa choroby niebieskiego języka, które zgłoszono w ciągu ostatnich dwóch lat przed wyjazdem w państwie członkowskim lub jego strefie tranzytu i w tym samym okresie nie zgłoszono w państwie członkowskim lub jego strefie przeznaczenia.)</a:t>
            </a:r>
          </a:p>
          <a:p>
            <a:endParaRPr lang="pl-PL" dirty="0"/>
          </a:p>
        </p:txBody>
      </p:sp>
    </p:spTree>
    <p:extLst>
      <p:ext uri="{BB962C8B-B14F-4D97-AF65-F5344CB8AC3E}">
        <p14:creationId xmlns:p14="http://schemas.microsoft.com/office/powerpoint/2010/main" val="2669987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AF21B86-FA2C-E825-FD10-5946420B7BE2}"/>
              </a:ext>
            </a:extLst>
          </p:cNvPr>
          <p:cNvSpPr>
            <a:spLocks noGrp="1"/>
          </p:cNvSpPr>
          <p:nvPr>
            <p:ph type="title"/>
          </p:nvPr>
        </p:nvSpPr>
        <p:spPr>
          <a:xfrm>
            <a:off x="329670" y="152400"/>
            <a:ext cx="8534400" cy="1507067"/>
          </a:xfrm>
        </p:spPr>
        <p:txBody>
          <a:bodyPr/>
          <a:lstStyle/>
          <a:p>
            <a:r>
              <a:rPr lang="pl-PL" b="1" dirty="0">
                <a:solidFill>
                  <a:schemeClr val="bg1"/>
                </a:solidFill>
              </a:rPr>
              <a:t>odstępstwa</a:t>
            </a:r>
          </a:p>
        </p:txBody>
      </p:sp>
      <p:sp>
        <p:nvSpPr>
          <p:cNvPr id="3" name="Symbol zastępczy zawartości 2">
            <a:extLst>
              <a:ext uri="{FF2B5EF4-FFF2-40B4-BE49-F238E27FC236}">
                <a16:creationId xmlns:a16="http://schemas.microsoft.com/office/drawing/2014/main" id="{C30ED535-517B-1EC3-E34D-0E3EE385FF73}"/>
              </a:ext>
            </a:extLst>
          </p:cNvPr>
          <p:cNvSpPr>
            <a:spLocks noGrp="1"/>
          </p:cNvSpPr>
          <p:nvPr>
            <p:ph sz="half" idx="1"/>
          </p:nvPr>
        </p:nvSpPr>
        <p:spPr>
          <a:xfrm>
            <a:off x="381000" y="1447800"/>
            <a:ext cx="11125200" cy="4072467"/>
          </a:xfrm>
        </p:spPr>
        <p:txBody>
          <a:bodyPr>
            <a:normAutofit/>
          </a:bodyPr>
          <a:lstStyle/>
          <a:p>
            <a:pPr algn="just"/>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Rozporządzenie delegowane Komisji (UE) 2020/688 przewiduje odstępstwa przy przemieszczaniu zwierząt do innych państw członkowskich lub ich stref dotyczące zakażenia BTV (serotypy 1–24). Jednakże biorąc pod uwagę ryzyko wprowadzenia choroby niebieskiego języka na terytorium Polski oraz bezpieczeństwo rodzimej populacji, a także możliwe restrykcje handlowe i koszty ewentualnego zwalczania tej choroby, w przypadku jej wystąpienia, </a:t>
            </a:r>
            <a:r>
              <a:rPr lang="pl-PL" sz="2800" b="1" u="sng" dirty="0">
                <a:solidFill>
                  <a:srgbClr val="FFFF00"/>
                </a:solidFill>
                <a:latin typeface="Calibri" panose="020F0502020204030204" pitchFamily="34" charset="0"/>
                <a:ea typeface="Calibri" panose="020F0502020204030204" pitchFamily="34" charset="0"/>
                <a:cs typeface="Calibri" panose="020F0502020204030204" pitchFamily="34" charset="0"/>
              </a:rPr>
              <a:t>w Polsce nie wprowadzono odstępstw przy przemieszczeniu zwierząt. </a:t>
            </a:r>
          </a:p>
        </p:txBody>
      </p:sp>
    </p:spTree>
    <p:extLst>
      <p:ext uri="{BB962C8B-B14F-4D97-AF65-F5344CB8AC3E}">
        <p14:creationId xmlns:p14="http://schemas.microsoft.com/office/powerpoint/2010/main" val="777479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TextBox 30"/>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1" name="TextBox 31"/>
          <p:cNvSpPr txBox="1"/>
          <p:nvPr/>
        </p:nvSpPr>
        <p:spPr>
          <a:xfrm>
            <a:off x="929640" y="951757"/>
            <a:ext cx="1797053" cy="333489"/>
          </a:xfrm>
          <a:prstGeom prst="rect">
            <a:avLst/>
          </a:prstGeom>
        </p:spPr>
        <p:txBody>
          <a:bodyPr lIns="0" tIns="0" rIns="0" bIns="0" rtlCol="0" anchor="t">
            <a:spAutoFit/>
          </a:bodyPr>
          <a:lstStyle/>
          <a:p>
            <a:pPr algn="l">
              <a:lnSpc>
                <a:spcPts val="2202"/>
              </a:lnSpc>
            </a:pPr>
            <a:r>
              <a:rPr lang="en-US" sz="3600" b="1" spc="-8" dirty="0">
                <a:solidFill>
                  <a:schemeClr val="bg1"/>
                </a:solidFill>
                <a:latin typeface="Calibri" panose="020F0502020204030204" pitchFamily="34" charset="0"/>
                <a:ea typeface="Calibri" panose="020F0502020204030204" pitchFamily="34" charset="0"/>
                <a:cs typeface="Calibri" panose="020F0502020204030204" pitchFamily="34" charset="0"/>
                <a:sym typeface="IBM Plex Sans Condensed"/>
              </a:rPr>
              <a:t>Historia</a:t>
            </a:r>
          </a:p>
        </p:txBody>
      </p:sp>
      <p:sp>
        <p:nvSpPr>
          <p:cNvPr id="32" name="TextBox 32"/>
          <p:cNvSpPr txBox="1"/>
          <p:nvPr/>
        </p:nvSpPr>
        <p:spPr>
          <a:xfrm>
            <a:off x="867156" y="1713328"/>
            <a:ext cx="90859" cy="547792"/>
          </a:xfrm>
          <a:prstGeom prst="rect">
            <a:avLst/>
          </a:prstGeom>
        </p:spPr>
        <p:txBody>
          <a:bodyPr lIns="0" tIns="0" rIns="0" bIns="0" rtlCol="0" anchor="t">
            <a:spAutoFit/>
          </a:bodyPr>
          <a:lstStyle/>
          <a:p>
            <a:pPr algn="l">
              <a:lnSpc>
                <a:spcPts val="5010"/>
              </a:lnSpc>
            </a:pPr>
            <a:r>
              <a:rPr lang="en-US" sz="2004" spc="-16">
                <a:solidFill>
                  <a:srgbClr val="000000"/>
                </a:solidFill>
                <a:latin typeface="IBM Plex Sans Condensed"/>
                <a:ea typeface="IBM Plex Sans Condensed"/>
                <a:cs typeface="IBM Plex Sans Condensed"/>
                <a:sym typeface="IBM Plex Sans Condensed"/>
              </a:rPr>
              <a:t>•</a:t>
            </a:r>
          </a:p>
        </p:txBody>
      </p:sp>
      <p:sp>
        <p:nvSpPr>
          <p:cNvPr id="33" name="TextBox 33"/>
          <p:cNvSpPr txBox="1"/>
          <p:nvPr/>
        </p:nvSpPr>
        <p:spPr>
          <a:xfrm>
            <a:off x="867156" y="2888961"/>
            <a:ext cx="90859" cy="2237908"/>
          </a:xfrm>
          <a:prstGeom prst="rect">
            <a:avLst/>
          </a:prstGeom>
        </p:spPr>
        <p:txBody>
          <a:bodyPr lIns="0" tIns="0" rIns="0" bIns="0" rtlCol="0" anchor="t">
            <a:spAutoFit/>
          </a:bodyPr>
          <a:lstStyle/>
          <a:p>
            <a:pPr algn="just">
              <a:lnSpc>
                <a:spcPts val="4559"/>
              </a:lnSpc>
            </a:pPr>
            <a:r>
              <a:rPr lang="en-US" sz="2004" spc="-16">
                <a:solidFill>
                  <a:srgbClr val="000000"/>
                </a:solidFill>
                <a:latin typeface="IBM Plex Sans Condensed"/>
                <a:ea typeface="IBM Plex Sans Condensed"/>
                <a:cs typeface="IBM Plex Sans Condensed"/>
                <a:sym typeface="IBM Plex Sans Condensed"/>
              </a:rPr>
              <a:t>• • • •</a:t>
            </a:r>
          </a:p>
        </p:txBody>
      </p:sp>
      <p:sp>
        <p:nvSpPr>
          <p:cNvPr id="34" name="TextBox 34"/>
          <p:cNvSpPr txBox="1"/>
          <p:nvPr/>
        </p:nvSpPr>
        <p:spPr>
          <a:xfrm>
            <a:off x="1095756" y="1991411"/>
            <a:ext cx="9736846" cy="3633174"/>
          </a:xfrm>
          <a:prstGeom prst="rect">
            <a:avLst/>
          </a:prstGeom>
        </p:spPr>
        <p:txBody>
          <a:bodyPr lIns="0" tIns="0" rIns="0" bIns="0" rtlCol="0" anchor="t">
            <a:spAutoFit/>
          </a:bodyPr>
          <a:lstStyle/>
          <a:p>
            <a:pPr algn="just">
              <a:lnSpc>
                <a:spcPts val="2160"/>
              </a:lnSpc>
            </a:pPr>
            <a:r>
              <a:rPr lang="pl-PL" sz="2200" b="1" spc="64"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Chorobę niebieskiego języka = </a:t>
            </a:r>
            <a:r>
              <a:rPr lang="en-AU" sz="2200" b="1" spc="64"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bluetongue</a:t>
            </a:r>
            <a:r>
              <a:rPr lang="pl-PL" sz="2200" b="1" spc="64"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 (BT) po raz pierwszy odnotowano ponad 125 lat temu, kiedy europejskie rasy owiec zostały wprowadzone do południowej Afryki. Wirusy BTV zostały zidentyfikowane w wielu tropikalnych i umiarkowanych obszarach świata. </a:t>
            </a:r>
          </a:p>
          <a:p>
            <a:pPr algn="just">
              <a:lnSpc>
                <a:spcPts val="5010"/>
              </a:lnSpc>
            </a:pPr>
            <a:r>
              <a:rPr lang="pl-PL" sz="2200" b="1" spc="2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Pierwsze przypadki BT w Europie zanotowano w 1924 r. na Cyprze.</a:t>
            </a:r>
          </a:p>
          <a:p>
            <a:pPr algn="just">
              <a:lnSpc>
                <a:spcPts val="4110"/>
              </a:lnSpc>
            </a:pPr>
            <a:r>
              <a:rPr lang="pl-PL" sz="2200" b="1" spc="2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W latach 1956-1960 – ognisko BT na Półwyspie Iberyjskim.</a:t>
            </a:r>
          </a:p>
          <a:p>
            <a:pPr algn="just">
              <a:lnSpc>
                <a:spcPts val="5010"/>
              </a:lnSpc>
            </a:pPr>
            <a:r>
              <a:rPr lang="pl-PL" sz="2200" b="1" spc="2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1979 – ognisko BT na greckich wyspach na Morzu Egejskim.</a:t>
            </a:r>
          </a:p>
          <a:p>
            <a:pPr algn="just">
              <a:lnSpc>
                <a:spcPts val="4110"/>
              </a:lnSpc>
            </a:pPr>
            <a:r>
              <a:rPr lang="pl-PL" sz="2200" b="1" spc="2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Od 1998 – szybkie szerzenie się BT w basenie Morza Śródziemnego (Portugalia, </a:t>
            </a:r>
          </a:p>
          <a:p>
            <a:pPr algn="just">
              <a:lnSpc>
                <a:spcPts val="1002"/>
              </a:lnSpc>
            </a:pPr>
            <a:r>
              <a:rPr lang="pl-PL" sz="2200" b="1" spc="2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Hiszpania, Włochy, Grecja, Bułgaria i Turcja).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99" y="-102089"/>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TextBox 30"/>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1" name="TextBox 31"/>
          <p:cNvSpPr txBox="1"/>
          <p:nvPr/>
        </p:nvSpPr>
        <p:spPr>
          <a:xfrm>
            <a:off x="929640" y="580282"/>
            <a:ext cx="4618149" cy="718210"/>
          </a:xfrm>
          <a:prstGeom prst="rect">
            <a:avLst/>
          </a:prstGeom>
        </p:spPr>
        <p:txBody>
          <a:bodyPr lIns="0" tIns="0" rIns="0" bIns="0" rtlCol="0" anchor="t">
            <a:spAutoFit/>
          </a:bodyPr>
          <a:lstStyle/>
          <a:p>
            <a:pPr algn="l">
              <a:lnSpc>
                <a:spcPts val="6165"/>
              </a:lnSpc>
            </a:pPr>
            <a:r>
              <a:rPr lang="pl-PL" sz="3600" b="1" spc="-8"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Patogeneza choroby</a:t>
            </a:r>
          </a:p>
        </p:txBody>
      </p:sp>
      <p:sp>
        <p:nvSpPr>
          <p:cNvPr id="39" name="Symbol zastępczy tekstu 38">
            <a:extLst>
              <a:ext uri="{FF2B5EF4-FFF2-40B4-BE49-F238E27FC236}">
                <a16:creationId xmlns:a16="http://schemas.microsoft.com/office/drawing/2014/main" id="{8E7B6990-23D3-BF47-96C1-FCAC05CDCDB6}"/>
              </a:ext>
            </a:extLst>
          </p:cNvPr>
          <p:cNvSpPr>
            <a:spLocks noGrp="1"/>
          </p:cNvSpPr>
          <p:nvPr>
            <p:ph type="body" idx="1"/>
          </p:nvPr>
        </p:nvSpPr>
        <p:spPr>
          <a:xfrm>
            <a:off x="684212" y="1447800"/>
            <a:ext cx="10684142" cy="4546600"/>
          </a:xfrm>
        </p:spPr>
        <p:txBody>
          <a:bodyPr/>
          <a:lstStyle/>
          <a:p>
            <a:pPr algn="just"/>
            <a:r>
              <a:rPr lang="pl-PL" b="1" dirty="0">
                <a:solidFill>
                  <a:schemeClr val="bg1"/>
                </a:solidFill>
                <a:latin typeface="Calibri" panose="020F0502020204030204" pitchFamily="34" charset="0"/>
                <a:ea typeface="Calibri" panose="020F0502020204030204" pitchFamily="34" charset="0"/>
                <a:cs typeface="Calibri" panose="020F0502020204030204" pitchFamily="34" charset="0"/>
              </a:rPr>
              <a:t>1. </a:t>
            </a: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Transmisja zakażenia następuje w wyniku pobrania przez owada zakażonej krwi;</a:t>
            </a:r>
          </a:p>
          <a:p>
            <a:pPr algn="just"/>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2. W śliniankach owada dochodzi do namnażania wirusa, który po ponownym ukłuciu zostaje przeniesiony do organizmu kolejnego przeżuwacza;</a:t>
            </a:r>
          </a:p>
          <a:p>
            <a:pPr algn="just"/>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3. Wirus namnaża się w zakażonym organizmie, uszkadzając naczynia.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94" y="-21463"/>
            <a:ext cx="12238488"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txBody>
          <a:bodyPr/>
          <a:lstStyle/>
          <a:p>
            <a:endParaRPr lang="pl-PL" dirty="0">
              <a:solidFill>
                <a:schemeClr val="bg1"/>
              </a:solidFill>
            </a:endParaRPr>
          </a:p>
          <a:p>
            <a:endParaRPr lang="pl-PL" dirty="0">
              <a:solidFill>
                <a:schemeClr val="bg1"/>
              </a:solidFill>
            </a:endParaRPr>
          </a:p>
          <a:p>
            <a:endParaRPr lang="pl-PL" dirty="0">
              <a:solidFill>
                <a:schemeClr val="bg1"/>
              </a:solidFill>
            </a:endParaRPr>
          </a:p>
          <a:p>
            <a:endParaRPr lang="pl-PL" dirty="0">
              <a:solidFill>
                <a:schemeClr val="bg1"/>
              </a:solidFill>
            </a:endParaRPr>
          </a:p>
          <a:p>
            <a:pPr marL="285750" indent="-285750" algn="just">
              <a:buFont typeface="Arial" panose="020B0604020202020204" pitchFamily="34" charset="0"/>
              <a:buChar char="•"/>
            </a:pPr>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Zwierzęta nie zarażają się przez kontakt bezpośredni.</a:t>
            </a:r>
          </a:p>
          <a:p>
            <a:pPr marL="285750" indent="-285750" algn="just">
              <a:buFont typeface="Arial" panose="020B0604020202020204" pitchFamily="34" charset="0"/>
              <a:buChar char="•"/>
            </a:pPr>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Zakażenie może nastąpić również za pośrednictwem:</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     - nasienia, </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     - komórki jajowej, </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     - zarodka, </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     - zakażenie płodu przez łożysko chorych matek.</a:t>
            </a:r>
          </a:p>
          <a:p>
            <a:pPr marL="285750" indent="-285750" algn="just">
              <a:buFont typeface="Arial" panose="020B0604020202020204" pitchFamily="34" charset="0"/>
              <a:buChar char="•"/>
            </a:pPr>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Następstwem zakażenia we wczesnym okresie ciąży u krów </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jest śmierć zarodków lub płodów i zmiany rozwojowe w mózgu,</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natomiast w przypadku zakażenia w późnym okresie ciąży rodzą </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się noworodki z wiremią.</a:t>
            </a:r>
          </a:p>
          <a:p>
            <a:pPr marL="285750" indent="-285750" algn="just">
              <a:buFont typeface="Arial" panose="020B0604020202020204" pitchFamily="34" charset="0"/>
              <a:buChar char="•"/>
            </a:pPr>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Owce ciężarne ronią lub rodzą martwe jagnięta lub jagnięta </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ze zmianami rozwojowymi w ośrodkowym układzie nerwowym, </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siatkówce lub układzie kostnym. </a:t>
            </a:r>
          </a:p>
          <a:p>
            <a:pPr marL="285750" indent="-285750" algn="just">
              <a:buFont typeface="Arial" panose="020B0604020202020204" pitchFamily="34" charset="0"/>
              <a:buChar char="•"/>
            </a:pPr>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W zakażeniach w późnym okresie ciąży rodzą się zdrowe </a:t>
            </a:r>
          </a:p>
          <a:p>
            <a:pPr algn="just"/>
            <a:r>
              <a:rPr lang="pl-PL" dirty="0">
                <a:solidFill>
                  <a:schemeClr val="bg1"/>
                </a:solidFill>
                <a:latin typeface="Calibri" panose="020F0502020204030204" pitchFamily="34" charset="0"/>
                <a:ea typeface="Calibri" panose="020F0502020204030204" pitchFamily="34" charset="0"/>
                <a:cs typeface="Calibri" panose="020F0502020204030204" pitchFamily="34" charset="0"/>
              </a:rPr>
              <a:t>jagnięta</a:t>
            </a:r>
          </a:p>
        </p:txBody>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Freeform 30"/>
          <p:cNvSpPr/>
          <p:nvPr/>
        </p:nvSpPr>
        <p:spPr>
          <a:xfrm>
            <a:off x="6015963" y="1331438"/>
            <a:ext cx="5670042" cy="4254246"/>
          </a:xfrm>
          <a:custGeom>
            <a:avLst/>
            <a:gdLst/>
            <a:ahLst/>
            <a:cxnLst/>
            <a:rect l="l" t="t" r="r" b="b"/>
            <a:pathLst>
              <a:path w="5670042" h="4254246">
                <a:moveTo>
                  <a:pt x="0" y="0"/>
                </a:moveTo>
                <a:lnTo>
                  <a:pt x="5670042" y="0"/>
                </a:lnTo>
                <a:lnTo>
                  <a:pt x="5670042" y="4254246"/>
                </a:lnTo>
                <a:lnTo>
                  <a:pt x="0" y="4254246"/>
                </a:lnTo>
                <a:lnTo>
                  <a:pt x="0" y="0"/>
                </a:lnTo>
                <a:close/>
              </a:path>
            </a:pathLst>
          </a:custGeom>
          <a:blipFill>
            <a:blip r:embed="rId5"/>
            <a:stretch>
              <a:fillRect/>
            </a:stretch>
          </a:blipFill>
        </p:spPr>
      </p:sp>
      <p:grpSp>
        <p:nvGrpSpPr>
          <p:cNvPr id="31" name="Group 31"/>
          <p:cNvGrpSpPr>
            <a:grpSpLocks noChangeAspect="1"/>
          </p:cNvGrpSpPr>
          <p:nvPr/>
        </p:nvGrpSpPr>
        <p:grpSpPr>
          <a:xfrm>
            <a:off x="6115050" y="1394778"/>
            <a:ext cx="5456301" cy="4037581"/>
            <a:chOff x="0" y="0"/>
            <a:chExt cx="7275068" cy="5383441"/>
          </a:xfrm>
        </p:grpSpPr>
        <p:sp>
          <p:nvSpPr>
            <p:cNvPr id="32" name="Freeform 32"/>
            <p:cNvSpPr/>
            <p:nvPr/>
          </p:nvSpPr>
          <p:spPr>
            <a:xfrm>
              <a:off x="0" y="0"/>
              <a:ext cx="7275068" cy="5383403"/>
            </a:xfrm>
            <a:custGeom>
              <a:avLst/>
              <a:gdLst/>
              <a:ahLst/>
              <a:cxnLst/>
              <a:rect l="l" t="t" r="r" b="b"/>
              <a:pathLst>
                <a:path w="7275068" h="5383403">
                  <a:moveTo>
                    <a:pt x="301879" y="0"/>
                  </a:moveTo>
                  <a:cubicBezTo>
                    <a:pt x="135128" y="0"/>
                    <a:pt x="0" y="135128"/>
                    <a:pt x="0" y="301752"/>
                  </a:cubicBezTo>
                  <a:lnTo>
                    <a:pt x="0" y="5383403"/>
                  </a:lnTo>
                  <a:lnTo>
                    <a:pt x="6973189" y="5383403"/>
                  </a:lnTo>
                  <a:cubicBezTo>
                    <a:pt x="7139940" y="5383403"/>
                    <a:pt x="7275068" y="5248275"/>
                    <a:pt x="7275068" y="5081524"/>
                  </a:cubicBezTo>
                  <a:lnTo>
                    <a:pt x="7275068" y="0"/>
                  </a:lnTo>
                  <a:close/>
                </a:path>
              </a:pathLst>
            </a:custGeom>
            <a:blipFill>
              <a:blip r:embed="rId6"/>
              <a:stretch>
                <a:fillRect/>
              </a:stretch>
            </a:blipFill>
          </p:spPr>
        </p:sp>
      </p:grpSp>
      <p:sp>
        <p:nvSpPr>
          <p:cNvPr id="33" name="Freeform 33"/>
          <p:cNvSpPr/>
          <p:nvPr/>
        </p:nvSpPr>
        <p:spPr>
          <a:xfrm>
            <a:off x="6076950" y="1376696"/>
            <a:ext cx="5494401" cy="4077700"/>
          </a:xfrm>
          <a:custGeom>
            <a:avLst/>
            <a:gdLst/>
            <a:ahLst/>
            <a:cxnLst/>
            <a:rect l="l" t="t" r="r" b="b"/>
            <a:pathLst>
              <a:path w="5494401" h="4077700">
                <a:moveTo>
                  <a:pt x="0" y="0"/>
                </a:moveTo>
                <a:lnTo>
                  <a:pt x="5494401" y="0"/>
                </a:lnTo>
                <a:lnTo>
                  <a:pt x="5494401" y="4077700"/>
                </a:lnTo>
                <a:lnTo>
                  <a:pt x="0" y="40777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4" name="TextBox 34"/>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5" name="TextBox 35"/>
          <p:cNvSpPr txBox="1"/>
          <p:nvPr/>
        </p:nvSpPr>
        <p:spPr>
          <a:xfrm>
            <a:off x="659144" y="399191"/>
            <a:ext cx="4186914" cy="680636"/>
          </a:xfrm>
          <a:prstGeom prst="rect">
            <a:avLst/>
          </a:prstGeom>
        </p:spPr>
        <p:txBody>
          <a:bodyPr lIns="0" tIns="0" rIns="0" bIns="0" rtlCol="0" anchor="t">
            <a:spAutoFit/>
          </a:bodyPr>
          <a:lstStyle/>
          <a:p>
            <a:pPr algn="l">
              <a:lnSpc>
                <a:spcPts val="3344"/>
              </a:lnSpc>
            </a:pPr>
            <a:r>
              <a:rPr lang="pl-PL" sz="3600" b="1" spc="-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Patogeneza</a:t>
            </a:r>
            <a:r>
              <a:rPr lang="en-US" sz="3600" b="1" spc="-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 </a:t>
            </a:r>
            <a:r>
              <a:rPr lang="pl-PL" sz="3600" b="1" spc="-6"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choroby</a:t>
            </a:r>
          </a:p>
          <a:p>
            <a:pPr algn="l">
              <a:lnSpc>
                <a:spcPts val="852"/>
              </a:lnSpc>
            </a:pPr>
            <a:endParaRPr lang="pl-PL" sz="1704" spc="22" dirty="0">
              <a:solidFill>
                <a:srgbClr val="000000"/>
              </a:solidFill>
              <a:latin typeface="IBM Plex Sans Condensed"/>
              <a:ea typeface="IBM Plex Sans Condensed"/>
              <a:cs typeface="IBM Plex Sans Condensed"/>
              <a:sym typeface="IBM Plex Sans Condensed"/>
            </a:endParaRPr>
          </a:p>
          <a:p>
            <a:pPr algn="l">
              <a:lnSpc>
                <a:spcPts val="852"/>
              </a:lnSpc>
            </a:pPr>
            <a:endParaRPr lang="pl-PL" sz="1704" spc="22" dirty="0">
              <a:solidFill>
                <a:srgbClr val="000000"/>
              </a:solidFill>
              <a:latin typeface="IBM Plex Sans Condensed"/>
              <a:ea typeface="IBM Plex Sans Condensed"/>
              <a:cs typeface="IBM Plex Sans Condensed"/>
              <a:sym typeface="IBM Plex Sans Condensed"/>
            </a:endParaRPr>
          </a:p>
        </p:txBody>
      </p:sp>
      <p:sp>
        <p:nvSpPr>
          <p:cNvPr id="42" name="TextBox 42"/>
          <p:cNvSpPr txBox="1"/>
          <p:nvPr/>
        </p:nvSpPr>
        <p:spPr>
          <a:xfrm>
            <a:off x="2915669" y="5212775"/>
            <a:ext cx="799186" cy="146876"/>
          </a:xfrm>
          <a:prstGeom prst="rect">
            <a:avLst/>
          </a:prstGeom>
        </p:spPr>
        <p:txBody>
          <a:bodyPr lIns="0" tIns="0" rIns="0" bIns="0" rtlCol="0" anchor="t">
            <a:spAutoFit/>
          </a:bodyPr>
          <a:lstStyle/>
          <a:p>
            <a:pPr algn="l">
              <a:lnSpc>
                <a:spcPts val="853"/>
              </a:lnSpc>
            </a:pPr>
            <a:r>
              <a:rPr lang="en-US" sz="1706" spc="22" dirty="0">
                <a:solidFill>
                  <a:srgbClr val="000000"/>
                </a:solidFill>
                <a:latin typeface="IBM Plex Sans Condensed"/>
                <a:ea typeface="IBM Plex Sans Condensed"/>
                <a:cs typeface="IBM Plex Sans Condensed"/>
                <a:sym typeface="IBM Plex Sans Condensed"/>
              </a:rPr>
              <a:t> </a:t>
            </a:r>
          </a:p>
        </p:txBody>
      </p:sp>
      <p:sp>
        <p:nvSpPr>
          <p:cNvPr id="44" name="TextBox 44"/>
          <p:cNvSpPr txBox="1"/>
          <p:nvPr/>
        </p:nvSpPr>
        <p:spPr>
          <a:xfrm>
            <a:off x="2752601" y="5231597"/>
            <a:ext cx="203368" cy="413214"/>
          </a:xfrm>
          <a:prstGeom prst="rect">
            <a:avLst/>
          </a:prstGeom>
        </p:spPr>
        <p:txBody>
          <a:bodyPr lIns="0" tIns="0" rIns="0" bIns="0" rtlCol="0" anchor="t">
            <a:spAutoFit/>
          </a:bodyPr>
          <a:lstStyle/>
          <a:p>
            <a:pPr algn="l">
              <a:lnSpc>
                <a:spcPts val="3641"/>
              </a:lnSpc>
            </a:pPr>
            <a:r>
              <a:rPr lang="en-US" sz="1704" spc="22" dirty="0">
                <a:solidFill>
                  <a:srgbClr val="000000"/>
                </a:solidFill>
                <a:latin typeface="IBM Plex Sans Condensed"/>
                <a:ea typeface="IBM Plex Sans Condensed"/>
                <a:cs typeface="IBM Plex Sans Condensed"/>
                <a:sym typeface="IBM Plex Sans Condensed"/>
              </a:rPr>
              <a:t> </a:t>
            </a:r>
          </a:p>
        </p:txBody>
      </p:sp>
      <p:sp>
        <p:nvSpPr>
          <p:cNvPr id="46" name="TextBox 46"/>
          <p:cNvSpPr txBox="1"/>
          <p:nvPr/>
        </p:nvSpPr>
        <p:spPr>
          <a:xfrm>
            <a:off x="2703833" y="5783285"/>
            <a:ext cx="998096" cy="146514"/>
          </a:xfrm>
          <a:prstGeom prst="rect">
            <a:avLst/>
          </a:prstGeom>
        </p:spPr>
        <p:txBody>
          <a:bodyPr lIns="0" tIns="0" rIns="0" bIns="0" rtlCol="0" anchor="t">
            <a:spAutoFit/>
          </a:bodyPr>
          <a:lstStyle/>
          <a:p>
            <a:pPr algn="l">
              <a:lnSpc>
                <a:spcPts val="852"/>
              </a:lnSpc>
            </a:pPr>
            <a:r>
              <a:rPr lang="en-US" sz="1704" spc="22" dirty="0">
                <a:solidFill>
                  <a:srgbClr val="000000"/>
                </a:solidFill>
                <a:latin typeface="IBM Plex Sans Condensed"/>
                <a:ea typeface="IBM Plex Sans Condensed"/>
                <a:cs typeface="IBM Plex Sans Condensed"/>
                <a:sym typeface="IBM Plex Sans Condensed"/>
              </a:rPr>
              <a:t> </a:t>
            </a:r>
          </a:p>
        </p:txBody>
      </p:sp>
      <p:sp>
        <p:nvSpPr>
          <p:cNvPr id="47" name="TextBox 47"/>
          <p:cNvSpPr txBox="1"/>
          <p:nvPr/>
        </p:nvSpPr>
        <p:spPr>
          <a:xfrm>
            <a:off x="3958466" y="5783285"/>
            <a:ext cx="346377" cy="146514"/>
          </a:xfrm>
          <a:prstGeom prst="rect">
            <a:avLst/>
          </a:prstGeom>
        </p:spPr>
        <p:txBody>
          <a:bodyPr lIns="0" tIns="0" rIns="0" bIns="0" rtlCol="0" anchor="t">
            <a:spAutoFit/>
          </a:bodyPr>
          <a:lstStyle/>
          <a:p>
            <a:pPr algn="l">
              <a:lnSpc>
                <a:spcPts val="852"/>
              </a:lnSpc>
            </a:pPr>
            <a:r>
              <a:rPr lang="en-US" sz="1704" spc="22" dirty="0">
                <a:solidFill>
                  <a:srgbClr val="000000"/>
                </a:solidFill>
                <a:latin typeface="IBM Plex Sans Condensed"/>
                <a:ea typeface="IBM Plex Sans Condensed"/>
                <a:cs typeface="IBM Plex Sans Condensed"/>
                <a:sym typeface="IBM Plex Sans Condensed"/>
              </a:rPr>
              <a:t> </a:t>
            </a:r>
          </a:p>
        </p:txBody>
      </p:sp>
      <p:sp>
        <p:nvSpPr>
          <p:cNvPr id="51" name="TextBox 51"/>
          <p:cNvSpPr txBox="1"/>
          <p:nvPr/>
        </p:nvSpPr>
        <p:spPr>
          <a:xfrm>
            <a:off x="5964679" y="532419"/>
            <a:ext cx="5057499" cy="549821"/>
          </a:xfrm>
          <a:prstGeom prst="rect">
            <a:avLst/>
          </a:prstGeom>
        </p:spPr>
        <p:txBody>
          <a:bodyPr lIns="0" tIns="0" rIns="0" bIns="0" rtlCol="0" anchor="t">
            <a:spAutoFit/>
          </a:bodyPr>
          <a:lstStyle/>
          <a:p>
            <a:pPr algn="l">
              <a:lnSpc>
                <a:spcPts val="2160"/>
              </a:lnSpc>
            </a:pPr>
            <a:r>
              <a:rPr lang="en-US" sz="1800" spc="23" dirty="0">
                <a:solidFill>
                  <a:srgbClr val="000000"/>
                </a:solidFill>
                <a:latin typeface="IBM Plex Sans Condensed"/>
                <a:ea typeface="IBM Plex Sans Condensed"/>
                <a:cs typeface="IBM Plex Sans Condensed"/>
                <a:sym typeface="IBM Plex Sans Condensed"/>
              </a:rPr>
              <a:t>(</a:t>
            </a:r>
            <a:r>
              <a:rPr lang="pl-PL" sz="1800" spc="23" dirty="0">
                <a:solidFill>
                  <a:srgbClr val="000000"/>
                </a:solidFill>
                <a:latin typeface="IBM Plex Sans Condensed"/>
                <a:ea typeface="IBM Plex Sans Condensed"/>
                <a:cs typeface="IBM Plex Sans Condensed"/>
                <a:sym typeface="IBM Plex Sans Condensed"/>
              </a:rPr>
              <a:t>a) Normalny mózg: (b) Mózg z hipoplazją móżdżku wynikającą z wrodzonego zakażenia </a:t>
            </a:r>
            <a:r>
              <a:rPr lang="en-AU" sz="1800" spc="23" dirty="0">
                <a:solidFill>
                  <a:srgbClr val="000000"/>
                </a:solidFill>
                <a:latin typeface="IBM Plex Sans Condensed"/>
                <a:ea typeface="IBM Plex Sans Condensed"/>
                <a:cs typeface="IBM Plex Sans Condensed"/>
                <a:sym typeface="IBM Plex Sans Condensed"/>
              </a:rPr>
              <a:t>bluetongue</a:t>
            </a:r>
            <a:r>
              <a:rPr lang="pl-PL" sz="1800" spc="23" dirty="0">
                <a:solidFill>
                  <a:srgbClr val="000000"/>
                </a:solidFill>
                <a:latin typeface="IBM Plex Sans Condensed"/>
                <a:ea typeface="IBM Plex Sans Condensed"/>
                <a:cs typeface="IBM Plex Sans Condensed"/>
                <a:sym typeface="IBM Plex Sans Condensed"/>
              </a:rPr>
              <a:t>.</a:t>
            </a:r>
          </a:p>
        </p:txBody>
      </p:sp>
      <p:sp>
        <p:nvSpPr>
          <p:cNvPr id="52" name="TextBox 52"/>
          <p:cNvSpPr txBox="1"/>
          <p:nvPr/>
        </p:nvSpPr>
        <p:spPr>
          <a:xfrm>
            <a:off x="6402067" y="5473113"/>
            <a:ext cx="4012463" cy="161973"/>
          </a:xfrm>
          <a:prstGeom prst="rect">
            <a:avLst/>
          </a:prstGeom>
        </p:spPr>
        <p:txBody>
          <a:bodyPr lIns="0" tIns="0" rIns="0" bIns="0" rtlCol="0" anchor="t">
            <a:spAutoFit/>
          </a:bodyPr>
          <a:lstStyle/>
          <a:p>
            <a:pPr algn="l">
              <a:lnSpc>
                <a:spcPts val="1394"/>
              </a:lnSpc>
            </a:pPr>
            <a:r>
              <a:rPr lang="en-US" sz="996" spc="14">
                <a:solidFill>
                  <a:srgbClr val="000000"/>
                </a:solidFill>
                <a:latin typeface="IBM Plex Sans Condensed"/>
                <a:ea typeface="IBM Plex Sans Condensed"/>
                <a:cs typeface="IBM Plex Sans Condensed"/>
                <a:sym typeface="IBM Plex Sans Condensed"/>
              </a:rPr>
              <a:t>https://www.cabidigitallibrary.org/doi/10.1079/cabicompendium.91521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99" y="-102089"/>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txBody>
          <a:bodyPr/>
          <a:lstStyle/>
          <a:p>
            <a:endParaRPr lang="pl-PL" dirty="0"/>
          </a:p>
        </p:txBody>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grpSp>
        <p:nvGrpSpPr>
          <p:cNvPr id="4" name="Group 4"/>
          <p:cNvGrpSpPr>
            <a:grpSpLocks noChangeAspect="1"/>
          </p:cNvGrpSpPr>
          <p:nvPr/>
        </p:nvGrpSpPr>
        <p:grpSpPr>
          <a:xfrm>
            <a:off x="11506067" y="3695652"/>
            <a:ext cx="702021" cy="476536"/>
            <a:chOff x="0" y="0"/>
            <a:chExt cx="702018" cy="476529"/>
          </a:xfrm>
        </p:grpSpPr>
        <p:sp>
          <p:nvSpPr>
            <p:cNvPr id="5" name="Freeform 5"/>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6" name="Freeform 6"/>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7" name="Group 7"/>
          <p:cNvGrpSpPr>
            <a:grpSpLocks noChangeAspect="1"/>
          </p:cNvGrpSpPr>
          <p:nvPr/>
        </p:nvGrpSpPr>
        <p:grpSpPr>
          <a:xfrm>
            <a:off x="10881589" y="4173760"/>
            <a:ext cx="1326499" cy="1291257"/>
            <a:chOff x="0" y="0"/>
            <a:chExt cx="1326502" cy="1291260"/>
          </a:xfrm>
        </p:grpSpPr>
        <p:sp>
          <p:nvSpPr>
            <p:cNvPr id="8" name="Freeform 8"/>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9" name="Freeform 9"/>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0" name="Freeform 10"/>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1" name="Freeform 11"/>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2" name="Freeform 12"/>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3" name="Freeform 13"/>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4" name="Freeform 14"/>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5" name="Freeform 15"/>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6" name="Freeform 16"/>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7" name="Freeform 17"/>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8" name="Group 18"/>
          <p:cNvGrpSpPr>
            <a:grpSpLocks noChangeAspect="1"/>
          </p:cNvGrpSpPr>
          <p:nvPr/>
        </p:nvGrpSpPr>
        <p:grpSpPr>
          <a:xfrm>
            <a:off x="10881589" y="5528205"/>
            <a:ext cx="1326499" cy="1291257"/>
            <a:chOff x="0" y="0"/>
            <a:chExt cx="1326502" cy="1291260"/>
          </a:xfrm>
        </p:grpSpPr>
        <p:sp>
          <p:nvSpPr>
            <p:cNvPr id="19" name="Freeform 1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0" name="Freeform 2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1" name="Freeform 2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2" name="Freeform 2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3" name="Freeform 2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4" name="Freeform 2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5" name="Freeform 2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6" name="Freeform 2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7" name="Freeform 2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8" name="Freeform 2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29" name="Freeform 29"/>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sp>
        <p:nvSpPr>
          <p:cNvPr id="30" name="Freeform 30"/>
          <p:cNvSpPr/>
          <p:nvPr/>
        </p:nvSpPr>
        <p:spPr>
          <a:xfrm>
            <a:off x="1312164" y="1761744"/>
            <a:ext cx="3096006" cy="4563618"/>
          </a:xfrm>
          <a:custGeom>
            <a:avLst/>
            <a:gdLst/>
            <a:ahLst/>
            <a:cxnLst/>
            <a:rect l="l" t="t" r="r" b="b"/>
            <a:pathLst>
              <a:path w="3096006" h="4563618">
                <a:moveTo>
                  <a:pt x="0" y="0"/>
                </a:moveTo>
                <a:lnTo>
                  <a:pt x="3096006" y="0"/>
                </a:lnTo>
                <a:lnTo>
                  <a:pt x="3096006" y="4563618"/>
                </a:lnTo>
                <a:lnTo>
                  <a:pt x="0" y="4563618"/>
                </a:lnTo>
                <a:lnTo>
                  <a:pt x="0" y="0"/>
                </a:lnTo>
                <a:close/>
              </a:path>
            </a:pathLst>
          </a:custGeom>
          <a:blipFill>
            <a:blip r:embed="rId5"/>
            <a:stretch>
              <a:fillRect/>
            </a:stretch>
          </a:blipFill>
        </p:spPr>
      </p:sp>
      <p:grpSp>
        <p:nvGrpSpPr>
          <p:cNvPr id="31" name="Group 31"/>
          <p:cNvGrpSpPr>
            <a:grpSpLocks noChangeAspect="1"/>
          </p:cNvGrpSpPr>
          <p:nvPr/>
        </p:nvGrpSpPr>
        <p:grpSpPr>
          <a:xfrm>
            <a:off x="1422397" y="1834010"/>
            <a:ext cx="2881627" cy="4349458"/>
            <a:chOff x="0" y="0"/>
            <a:chExt cx="3842169" cy="5799277"/>
          </a:xfrm>
        </p:grpSpPr>
        <p:sp>
          <p:nvSpPr>
            <p:cNvPr id="32" name="Freeform 32"/>
            <p:cNvSpPr/>
            <p:nvPr/>
          </p:nvSpPr>
          <p:spPr>
            <a:xfrm>
              <a:off x="0" y="0"/>
              <a:ext cx="3842131" cy="5799328"/>
            </a:xfrm>
            <a:custGeom>
              <a:avLst/>
              <a:gdLst/>
              <a:ahLst/>
              <a:cxnLst/>
              <a:rect l="l" t="t" r="r" b="b"/>
              <a:pathLst>
                <a:path w="3842131" h="5799328">
                  <a:moveTo>
                    <a:pt x="215392" y="0"/>
                  </a:moveTo>
                  <a:cubicBezTo>
                    <a:pt x="96520" y="0"/>
                    <a:pt x="0" y="96393"/>
                    <a:pt x="0" y="215392"/>
                  </a:cubicBezTo>
                  <a:lnTo>
                    <a:pt x="0" y="5799328"/>
                  </a:lnTo>
                  <a:lnTo>
                    <a:pt x="3626739" y="5799328"/>
                  </a:lnTo>
                  <a:cubicBezTo>
                    <a:pt x="3742817" y="5799328"/>
                    <a:pt x="3837432" y="5707634"/>
                    <a:pt x="3842131" y="5592699"/>
                  </a:cubicBezTo>
                  <a:lnTo>
                    <a:pt x="3842131" y="5592699"/>
                  </a:lnTo>
                  <a:lnTo>
                    <a:pt x="3842131" y="0"/>
                  </a:lnTo>
                  <a:close/>
                </a:path>
              </a:pathLst>
            </a:custGeom>
            <a:blipFill>
              <a:blip r:embed="rId6"/>
              <a:stretch>
                <a:fillRect t="-3"/>
              </a:stretch>
            </a:blipFill>
          </p:spPr>
        </p:sp>
      </p:grpSp>
      <p:sp>
        <p:nvSpPr>
          <p:cNvPr id="33" name="Freeform 33"/>
          <p:cNvSpPr/>
          <p:nvPr/>
        </p:nvSpPr>
        <p:spPr>
          <a:xfrm>
            <a:off x="1403347" y="1814960"/>
            <a:ext cx="2919860" cy="4387558"/>
          </a:xfrm>
          <a:custGeom>
            <a:avLst/>
            <a:gdLst/>
            <a:ahLst/>
            <a:cxnLst/>
            <a:rect l="l" t="t" r="r" b="b"/>
            <a:pathLst>
              <a:path w="2919860" h="4387558">
                <a:moveTo>
                  <a:pt x="0" y="0"/>
                </a:moveTo>
                <a:lnTo>
                  <a:pt x="2919860" y="0"/>
                </a:lnTo>
                <a:lnTo>
                  <a:pt x="2919860" y="4387558"/>
                </a:lnTo>
                <a:lnTo>
                  <a:pt x="0" y="438755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5" name="TextBox 35"/>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6" name="TextBox 36"/>
          <p:cNvSpPr txBox="1"/>
          <p:nvPr/>
        </p:nvSpPr>
        <p:spPr>
          <a:xfrm>
            <a:off x="929640" y="580282"/>
            <a:ext cx="5242560" cy="718210"/>
          </a:xfrm>
          <a:prstGeom prst="rect">
            <a:avLst/>
          </a:prstGeom>
        </p:spPr>
        <p:txBody>
          <a:bodyPr wrap="square" lIns="0" tIns="0" rIns="0" bIns="0" rtlCol="0" anchor="t">
            <a:spAutoFit/>
          </a:bodyPr>
          <a:lstStyle/>
          <a:p>
            <a:pPr algn="l">
              <a:lnSpc>
                <a:spcPts val="6165"/>
              </a:lnSpc>
            </a:pPr>
            <a:r>
              <a:rPr lang="pl-PL" sz="3600" b="1" spc="-8" dirty="0">
                <a:solidFill>
                  <a:srgbClr val="000000"/>
                </a:solidFill>
                <a:latin typeface="Calibri" panose="020F0502020204030204" pitchFamily="34" charset="0"/>
                <a:ea typeface="Calibri" panose="020F0502020204030204" pitchFamily="34" charset="0"/>
                <a:cs typeface="Calibri" panose="020F0502020204030204" pitchFamily="34" charset="0"/>
                <a:sym typeface="IBM Plex Sans Condensed"/>
              </a:rPr>
              <a:t>CHOROBA U BYDŁA</a:t>
            </a:r>
          </a:p>
        </p:txBody>
      </p:sp>
      <p:sp>
        <p:nvSpPr>
          <p:cNvPr id="40" name="TextBox 40"/>
          <p:cNvSpPr txBox="1"/>
          <p:nvPr/>
        </p:nvSpPr>
        <p:spPr>
          <a:xfrm>
            <a:off x="9067543" y="2297763"/>
            <a:ext cx="609857" cy="350352"/>
          </a:xfrm>
          <a:prstGeom prst="rect">
            <a:avLst/>
          </a:prstGeom>
        </p:spPr>
        <p:txBody>
          <a:bodyPr wrap="square" lIns="0" tIns="0" rIns="0" bIns="0" rtlCol="0" anchor="t">
            <a:spAutoFit/>
          </a:bodyPr>
          <a:lstStyle/>
          <a:p>
            <a:pPr algn="l">
              <a:lnSpc>
                <a:spcPts val="2903"/>
              </a:lnSpc>
            </a:pPr>
            <a:r>
              <a:rPr lang="en-US" sz="2195" spc="28" dirty="0">
                <a:solidFill>
                  <a:srgbClr val="000000"/>
                </a:solidFill>
                <a:latin typeface="IBM Plex Sans Condensed"/>
                <a:ea typeface="IBM Plex Sans Condensed"/>
                <a:cs typeface="IBM Plex Sans Condensed"/>
                <a:sym typeface="IBM Plex Sans Condensed"/>
              </a:rPr>
              <a:t> </a:t>
            </a:r>
          </a:p>
        </p:txBody>
      </p:sp>
      <p:sp>
        <p:nvSpPr>
          <p:cNvPr id="41" name="TextBox 41"/>
          <p:cNvSpPr txBox="1"/>
          <p:nvPr/>
        </p:nvSpPr>
        <p:spPr>
          <a:xfrm>
            <a:off x="9171175" y="2666295"/>
            <a:ext cx="1248547" cy="350481"/>
          </a:xfrm>
          <a:prstGeom prst="rect">
            <a:avLst/>
          </a:prstGeom>
        </p:spPr>
        <p:txBody>
          <a:bodyPr lIns="0" tIns="0" rIns="0" bIns="0" rtlCol="0" anchor="t">
            <a:spAutoFit/>
          </a:bodyPr>
          <a:lstStyle/>
          <a:p>
            <a:pPr algn="l">
              <a:lnSpc>
                <a:spcPts val="2906"/>
              </a:lnSpc>
            </a:pPr>
            <a:r>
              <a:rPr lang="en-US" sz="2198" spc="28" dirty="0">
                <a:solidFill>
                  <a:srgbClr val="000000"/>
                </a:solidFill>
                <a:latin typeface="IBM Plex Sans Condensed"/>
                <a:ea typeface="IBM Plex Sans Condensed"/>
                <a:cs typeface="IBM Plex Sans Condensed"/>
                <a:sym typeface="IBM Plex Sans Condensed"/>
              </a:rPr>
              <a:t> </a:t>
            </a:r>
          </a:p>
        </p:txBody>
      </p:sp>
      <p:sp>
        <p:nvSpPr>
          <p:cNvPr id="42" name="TextBox 42"/>
          <p:cNvSpPr txBox="1"/>
          <p:nvPr/>
        </p:nvSpPr>
        <p:spPr>
          <a:xfrm>
            <a:off x="4718813" y="1209741"/>
            <a:ext cx="6967191" cy="3262432"/>
          </a:xfrm>
          <a:prstGeom prst="rect">
            <a:avLst/>
          </a:prstGeom>
        </p:spPr>
        <p:txBody>
          <a:bodyPr wrap="square" lIns="0" tIns="0" rIns="0" bIns="0" rtlCol="0" anchor="t">
            <a:spAutoFit/>
          </a:bodyPr>
          <a:lstStyle/>
          <a:p>
            <a:pPr algn="l"/>
            <a:endParaRPr lang="pl-PL" sz="2000" b="0" i="0" u="none" strike="noStrike" baseline="0" dirty="0">
              <a:solidFill>
                <a:srgbClr val="000000"/>
              </a:solidFill>
              <a:latin typeface="Aptos" panose="020B0004020202020204" pitchFamily="34" charset="0"/>
            </a:endParaRPr>
          </a:p>
          <a:p>
            <a:pPr marL="342900" indent="-342900" algn="just">
              <a:buFont typeface="Arial" panose="020B0604020202020204" pitchFamily="34" charset="0"/>
              <a:buChar char="•"/>
            </a:pPr>
            <a:r>
              <a:rPr lang="pl-PL" sz="2400" b="1" i="0" u="none" strike="noStrike" baseline="0" dirty="0">
                <a:solidFill>
                  <a:srgbClr val="000000"/>
                </a:solidFill>
                <a:latin typeface="Aptos" panose="020B0004020202020204" pitchFamily="34" charset="0"/>
              </a:rPr>
              <a:t>Bydło zakaża się znacznie częściej niż owce, aczkolwiek bydło choruje rzadko. </a:t>
            </a:r>
          </a:p>
          <a:p>
            <a:pPr marL="342900" indent="-342900" algn="just">
              <a:buFont typeface="Arial" panose="020B0604020202020204" pitchFamily="34" charset="0"/>
              <a:buChar char="•"/>
            </a:pPr>
            <a:r>
              <a:rPr lang="pl-PL" sz="2400" b="1" i="0" u="none" strike="noStrike" baseline="0" dirty="0">
                <a:solidFill>
                  <a:srgbClr val="000000"/>
                </a:solidFill>
                <a:latin typeface="Aptos" panose="020B0004020202020204" pitchFamily="34" charset="0"/>
              </a:rPr>
              <a:t>Choroba przebiega w łagodniejszej postaci niż </a:t>
            </a:r>
            <a:br>
              <a:rPr lang="pl-PL" sz="2400" b="1" i="0" u="none" strike="noStrike" baseline="0" dirty="0">
                <a:solidFill>
                  <a:srgbClr val="000000"/>
                </a:solidFill>
                <a:latin typeface="Aptos" panose="020B0004020202020204" pitchFamily="34" charset="0"/>
              </a:rPr>
            </a:br>
            <a:r>
              <a:rPr lang="pl-PL" sz="2400" b="1" i="0" u="none" strike="noStrike" baseline="0" dirty="0">
                <a:solidFill>
                  <a:srgbClr val="000000"/>
                </a:solidFill>
                <a:latin typeface="Aptos" panose="020B0004020202020204" pitchFamily="34" charset="0"/>
              </a:rPr>
              <a:t>u owiec. </a:t>
            </a:r>
          </a:p>
          <a:p>
            <a:pPr marL="342900" indent="-342900" algn="just">
              <a:buFont typeface="Arial" panose="020B0604020202020204" pitchFamily="34" charset="0"/>
              <a:buChar char="•"/>
            </a:pPr>
            <a:r>
              <a:rPr lang="pl-PL" sz="2400" b="1" i="0" u="none" strike="noStrike" baseline="0" dirty="0">
                <a:solidFill>
                  <a:srgbClr val="000000"/>
                </a:solidFill>
                <a:latin typeface="Aptos" panose="020B0004020202020204" pitchFamily="34" charset="0"/>
              </a:rPr>
              <a:t>Po przechorowaniu może stać się nosicielem zarazka, co prowadzi do zakażania kuczmanów </a:t>
            </a:r>
            <a:br>
              <a:rPr lang="pl-PL" sz="2400" b="1" i="0" u="none" strike="noStrike" baseline="0" dirty="0">
                <a:solidFill>
                  <a:srgbClr val="000000"/>
                </a:solidFill>
                <a:latin typeface="Aptos" panose="020B0004020202020204" pitchFamily="34" charset="0"/>
              </a:rPr>
            </a:br>
            <a:r>
              <a:rPr lang="pl-PL" sz="2400" b="1" i="0" u="none" strike="noStrike" baseline="0" dirty="0">
                <a:solidFill>
                  <a:srgbClr val="000000"/>
                </a:solidFill>
                <a:latin typeface="Aptos" panose="020B0004020202020204" pitchFamily="34" charset="0"/>
              </a:rPr>
              <a:t>i przenoszenia wirusa za ich pośrednictwem </a:t>
            </a:r>
            <a:br>
              <a:rPr lang="pl-PL" sz="2400" b="1" i="0" u="none" strike="noStrike" baseline="0" dirty="0">
                <a:solidFill>
                  <a:srgbClr val="000000"/>
                </a:solidFill>
                <a:latin typeface="Aptos" panose="020B0004020202020204" pitchFamily="34" charset="0"/>
              </a:rPr>
            </a:br>
            <a:r>
              <a:rPr lang="pl-PL" sz="2400" b="1" i="0" u="none" strike="noStrike" baseline="0" dirty="0">
                <a:solidFill>
                  <a:srgbClr val="000000"/>
                </a:solidFill>
                <a:latin typeface="Aptos" panose="020B0004020202020204" pitchFamily="34" charset="0"/>
              </a:rPr>
              <a:t>na zwierzęta zdrowe.</a:t>
            </a:r>
          </a:p>
        </p:txBody>
      </p:sp>
      <p:sp>
        <p:nvSpPr>
          <p:cNvPr id="43" name="TextBox 43"/>
          <p:cNvSpPr txBox="1"/>
          <p:nvPr/>
        </p:nvSpPr>
        <p:spPr>
          <a:xfrm>
            <a:off x="8712451" y="3404445"/>
            <a:ext cx="724614" cy="350352"/>
          </a:xfrm>
          <a:prstGeom prst="rect">
            <a:avLst/>
          </a:prstGeom>
        </p:spPr>
        <p:txBody>
          <a:bodyPr lIns="0" tIns="0" rIns="0" bIns="0" rtlCol="0" anchor="t">
            <a:spAutoFit/>
          </a:bodyPr>
          <a:lstStyle/>
          <a:p>
            <a:pPr algn="l">
              <a:lnSpc>
                <a:spcPts val="2903"/>
              </a:lnSpc>
            </a:pPr>
            <a:r>
              <a:rPr lang="en-US" sz="2195" spc="28" dirty="0">
                <a:solidFill>
                  <a:srgbClr val="000000"/>
                </a:solidFill>
                <a:latin typeface="IBM Plex Sans Condensed"/>
                <a:ea typeface="IBM Plex Sans Condensed"/>
                <a:cs typeface="IBM Plex Sans Condensed"/>
                <a:sym typeface="IBM Plex Sans Condensed"/>
              </a:rPr>
              <a:t> </a:t>
            </a:r>
          </a:p>
        </p:txBody>
      </p:sp>
      <p:sp>
        <p:nvSpPr>
          <p:cNvPr id="44" name="TextBox 44"/>
          <p:cNvSpPr txBox="1"/>
          <p:nvPr/>
        </p:nvSpPr>
        <p:spPr>
          <a:xfrm>
            <a:off x="9725911" y="3404445"/>
            <a:ext cx="586273" cy="350352"/>
          </a:xfrm>
          <a:prstGeom prst="rect">
            <a:avLst/>
          </a:prstGeom>
        </p:spPr>
        <p:txBody>
          <a:bodyPr lIns="0" tIns="0" rIns="0" bIns="0" rtlCol="0" anchor="t">
            <a:spAutoFit/>
          </a:bodyPr>
          <a:lstStyle/>
          <a:p>
            <a:pPr algn="l">
              <a:lnSpc>
                <a:spcPts val="2903"/>
              </a:lnSpc>
            </a:pPr>
            <a:r>
              <a:rPr lang="en-US" sz="2195" spc="28" dirty="0">
                <a:solidFill>
                  <a:srgbClr val="000000"/>
                </a:solidFill>
                <a:latin typeface="IBM Plex Sans Condensed"/>
                <a:ea typeface="IBM Plex Sans Condensed"/>
                <a:cs typeface="IBM Plex Sans Condensed"/>
                <a:sym typeface="IBM Plex Sans Condensed"/>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76200" y="0"/>
            <a:ext cx="123444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txBody>
          <a:bodyPr/>
          <a:lstStyle/>
          <a:p>
            <a:endParaRPr lang="pl-PL" dirty="0"/>
          </a:p>
        </p:txBody>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Freeform 30"/>
          <p:cNvSpPr/>
          <p:nvPr/>
        </p:nvSpPr>
        <p:spPr>
          <a:xfrm>
            <a:off x="6850380" y="545592"/>
            <a:ext cx="3940302" cy="5810250"/>
          </a:xfrm>
          <a:custGeom>
            <a:avLst/>
            <a:gdLst/>
            <a:ahLst/>
            <a:cxnLst/>
            <a:rect l="l" t="t" r="r" b="b"/>
            <a:pathLst>
              <a:path w="3940302" h="5810250">
                <a:moveTo>
                  <a:pt x="0" y="0"/>
                </a:moveTo>
                <a:lnTo>
                  <a:pt x="3940302" y="0"/>
                </a:lnTo>
                <a:lnTo>
                  <a:pt x="3940302" y="5810250"/>
                </a:lnTo>
                <a:lnTo>
                  <a:pt x="0" y="5810250"/>
                </a:lnTo>
                <a:lnTo>
                  <a:pt x="0" y="0"/>
                </a:lnTo>
                <a:close/>
              </a:path>
            </a:pathLst>
          </a:custGeom>
          <a:blipFill>
            <a:blip r:embed="rId5"/>
            <a:stretch>
              <a:fillRect/>
            </a:stretch>
          </a:blipFill>
        </p:spPr>
      </p:sp>
      <p:grpSp>
        <p:nvGrpSpPr>
          <p:cNvPr id="31" name="Group 31"/>
          <p:cNvGrpSpPr>
            <a:grpSpLocks noChangeAspect="1"/>
          </p:cNvGrpSpPr>
          <p:nvPr/>
        </p:nvGrpSpPr>
        <p:grpSpPr>
          <a:xfrm>
            <a:off x="7027841" y="604904"/>
            <a:ext cx="3705539" cy="5595871"/>
            <a:chOff x="0" y="0"/>
            <a:chExt cx="4940719" cy="7461161"/>
          </a:xfrm>
        </p:grpSpPr>
        <p:sp>
          <p:nvSpPr>
            <p:cNvPr id="32" name="Freeform 32"/>
            <p:cNvSpPr/>
            <p:nvPr/>
          </p:nvSpPr>
          <p:spPr>
            <a:xfrm>
              <a:off x="0" y="0"/>
              <a:ext cx="4940681" cy="7461123"/>
            </a:xfrm>
            <a:custGeom>
              <a:avLst/>
              <a:gdLst/>
              <a:ahLst/>
              <a:cxnLst/>
              <a:rect l="l" t="t" r="r" b="b"/>
              <a:pathLst>
                <a:path w="4940681" h="7461123">
                  <a:moveTo>
                    <a:pt x="267208" y="0"/>
                  </a:moveTo>
                  <a:cubicBezTo>
                    <a:pt x="118618" y="5969"/>
                    <a:pt x="0" y="128397"/>
                    <a:pt x="0" y="278511"/>
                  </a:cubicBezTo>
                  <a:lnTo>
                    <a:pt x="0" y="7461123"/>
                  </a:lnTo>
                  <a:lnTo>
                    <a:pt x="4689475" y="7461123"/>
                  </a:lnTo>
                  <a:cubicBezTo>
                    <a:pt x="4800092" y="7461123"/>
                    <a:pt x="4895723" y="7396607"/>
                    <a:pt x="4940681" y="7303008"/>
                  </a:cubicBezTo>
                  <a:lnTo>
                    <a:pt x="4940681" y="7303008"/>
                  </a:lnTo>
                  <a:lnTo>
                    <a:pt x="4940681" y="0"/>
                  </a:lnTo>
                  <a:close/>
                </a:path>
              </a:pathLst>
            </a:custGeom>
            <a:blipFill>
              <a:blip r:embed="rId6"/>
              <a:stretch>
                <a:fillRect/>
              </a:stretch>
            </a:blipFill>
          </p:spPr>
        </p:sp>
      </p:grpSp>
      <p:sp>
        <p:nvSpPr>
          <p:cNvPr id="33" name="Freeform 33"/>
          <p:cNvSpPr/>
          <p:nvPr/>
        </p:nvSpPr>
        <p:spPr>
          <a:xfrm>
            <a:off x="6942077" y="599437"/>
            <a:ext cx="3764156" cy="5634142"/>
          </a:xfrm>
          <a:custGeom>
            <a:avLst/>
            <a:gdLst/>
            <a:ahLst/>
            <a:cxnLst/>
            <a:rect l="l" t="t" r="r" b="b"/>
            <a:pathLst>
              <a:path w="3764156" h="5634142">
                <a:moveTo>
                  <a:pt x="0" y="0"/>
                </a:moveTo>
                <a:lnTo>
                  <a:pt x="3764156" y="0"/>
                </a:lnTo>
                <a:lnTo>
                  <a:pt x="3764156" y="5634142"/>
                </a:lnTo>
                <a:lnTo>
                  <a:pt x="0" y="563414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4" name="TextBox 34"/>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dirty="0" err="1">
                <a:solidFill>
                  <a:srgbClr val="7F7F7F"/>
                </a:solidFill>
                <a:latin typeface="IBM Plex Sans Condensed"/>
                <a:ea typeface="IBM Plex Sans Condensed"/>
                <a:cs typeface="IBM Plex Sans Condensed"/>
                <a:sym typeface="IBM Plex Sans Condensed"/>
              </a:rPr>
              <a:t>Główny</a:t>
            </a:r>
            <a:r>
              <a:rPr lang="en-US" sz="1056" spc="13" dirty="0">
                <a:solidFill>
                  <a:srgbClr val="7F7F7F"/>
                </a:solidFill>
                <a:latin typeface="IBM Plex Sans Condensed"/>
                <a:ea typeface="IBM Plex Sans Condensed"/>
                <a:cs typeface="IBM Plex Sans Condensed"/>
                <a:sym typeface="IBM Plex Sans Condensed"/>
              </a:rPr>
              <a:t> Inspektorat Weterynarii • ul. </a:t>
            </a:r>
            <a:r>
              <a:rPr lang="en-US" sz="1056" spc="13" dirty="0" err="1">
                <a:solidFill>
                  <a:srgbClr val="7F7F7F"/>
                </a:solidFill>
                <a:latin typeface="IBM Plex Sans Condensed"/>
                <a:ea typeface="IBM Plex Sans Condensed"/>
                <a:cs typeface="IBM Plex Sans Condensed"/>
                <a:sym typeface="IBM Plex Sans Condensed"/>
              </a:rPr>
              <a:t>Wspólna</a:t>
            </a:r>
            <a:r>
              <a:rPr lang="en-US" sz="1056" spc="13" dirty="0">
                <a:solidFill>
                  <a:srgbClr val="7F7F7F"/>
                </a:solidFill>
                <a:latin typeface="IBM Plex Sans Condensed"/>
                <a:ea typeface="IBM Plex Sans Condensed"/>
                <a:cs typeface="IBM Plex Sans Condensed"/>
                <a:sym typeface="IBM Plex Sans Condensed"/>
              </a:rPr>
              <a:t> 30, 00-930 Warszawa • tel. 22 623 17 17 • wet@wetgiw.gov.pl</a:t>
            </a:r>
          </a:p>
        </p:txBody>
      </p:sp>
      <p:sp>
        <p:nvSpPr>
          <p:cNvPr id="56" name="Symbol zastępczy zawartości 55">
            <a:extLst>
              <a:ext uri="{FF2B5EF4-FFF2-40B4-BE49-F238E27FC236}">
                <a16:creationId xmlns:a16="http://schemas.microsoft.com/office/drawing/2014/main" id="{0D2BFAE9-C348-1A6C-1604-79A65CDEBAC9}"/>
              </a:ext>
            </a:extLst>
          </p:cNvPr>
          <p:cNvSpPr>
            <a:spLocks noGrp="1"/>
          </p:cNvSpPr>
          <p:nvPr>
            <p:ph idx="1"/>
          </p:nvPr>
        </p:nvSpPr>
        <p:spPr>
          <a:xfrm>
            <a:off x="383647" y="289848"/>
            <a:ext cx="6269581" cy="6028075"/>
          </a:xfrm>
        </p:spPr>
        <p:txBody>
          <a:bodyPr>
            <a:normAutofit lnSpcReduction="10000"/>
          </a:bodyPr>
          <a:lstStyle/>
          <a:p>
            <a:pPr marL="0" indent="0" algn="l">
              <a:buNone/>
            </a:pPr>
            <a:r>
              <a:rPr lang="pl-PL" sz="39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OBJAWY CHOROBY U BYDŁA</a:t>
            </a:r>
          </a:p>
          <a:p>
            <a:pPr marL="0" indent="0" algn="l">
              <a:buNone/>
            </a:pPr>
            <a:r>
              <a:rPr lang="pl-PL" sz="1800" i="0" u="sng"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Z uwagi na długi okres wylęgania choroby, objawy kliniczne mogą być widoczne nawet po 60-80 dniach po zakażeniu. </a:t>
            </a:r>
          </a:p>
          <a:p>
            <a:pPr marL="0" indent="0" algn="l">
              <a:buNone/>
            </a:pPr>
            <a:r>
              <a:rPr lang="pl-PL" sz="180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Jeśli jedna wystąpią, można zaobserwować następujące objawy:</a:t>
            </a:r>
          </a:p>
          <a:p>
            <a:r>
              <a:rPr lang="pl-PL" sz="19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Gorączka; </a:t>
            </a:r>
          </a:p>
          <a:p>
            <a:r>
              <a:rPr lang="pl-PL" sz="19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Ślinotok;</a:t>
            </a:r>
          </a:p>
          <a:p>
            <a:r>
              <a:rPr lang="pl-PL" sz="19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Zaczerwienienie i obrzęk błony śluzowej jamy ustnej; </a:t>
            </a:r>
          </a:p>
          <a:p>
            <a:r>
              <a:rPr lang="pl-PL" sz="19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Owrzodzenie opuszki zębowej i niekiedy końca języka; </a:t>
            </a:r>
          </a:p>
          <a:p>
            <a:r>
              <a:rPr lang="pl-PL" sz="19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Zapalenie koronki i tworzywa racic - będące przyczyną kulawizny; </a:t>
            </a:r>
          </a:p>
          <a:p>
            <a:r>
              <a:rPr lang="pl-PL" sz="19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U krów mlecznych - łuszczenie się naskórka strzyków i tworzenie się strupów, </a:t>
            </a:r>
          </a:p>
          <a:p>
            <a:r>
              <a:rPr lang="pl-PL" sz="19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Ronienia, </a:t>
            </a:r>
          </a:p>
          <a:p>
            <a:r>
              <a:rPr lang="pl-PL" sz="1900" b="0"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Rodzenie zdeformowanych cieląt, przy czym deformacje dotyczą najczęściej głowy. Na zakażenie najbardziej podatne są płody w okresie rozwoju mózgu.</a:t>
            </a:r>
          </a:p>
          <a:p>
            <a:endParaRPr lang="pl-P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74" y="0"/>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txBody>
          <a:bodyPr/>
          <a:lstStyle/>
          <a:p>
            <a:endParaRPr lang="pl-PL" dirty="0"/>
          </a:p>
        </p:txBody>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Freeform 30"/>
          <p:cNvSpPr/>
          <p:nvPr/>
        </p:nvSpPr>
        <p:spPr>
          <a:xfrm>
            <a:off x="1030224" y="2426198"/>
            <a:ext cx="4903470" cy="3263646"/>
          </a:xfrm>
          <a:custGeom>
            <a:avLst/>
            <a:gdLst/>
            <a:ahLst/>
            <a:cxnLst/>
            <a:rect l="l" t="t" r="r" b="b"/>
            <a:pathLst>
              <a:path w="4903470" h="3263646">
                <a:moveTo>
                  <a:pt x="0" y="0"/>
                </a:moveTo>
                <a:lnTo>
                  <a:pt x="4903470" y="0"/>
                </a:lnTo>
                <a:lnTo>
                  <a:pt x="4903470" y="3263646"/>
                </a:lnTo>
                <a:lnTo>
                  <a:pt x="0" y="3263646"/>
                </a:lnTo>
                <a:lnTo>
                  <a:pt x="0" y="0"/>
                </a:lnTo>
                <a:close/>
              </a:path>
            </a:pathLst>
          </a:custGeom>
          <a:blipFill>
            <a:blip r:embed="rId5"/>
            <a:stretch>
              <a:fillRect/>
            </a:stretch>
          </a:blipFill>
        </p:spPr>
      </p:sp>
      <p:grpSp>
        <p:nvGrpSpPr>
          <p:cNvPr id="31" name="Group 31"/>
          <p:cNvGrpSpPr>
            <a:grpSpLocks noChangeAspect="1"/>
          </p:cNvGrpSpPr>
          <p:nvPr/>
        </p:nvGrpSpPr>
        <p:grpSpPr>
          <a:xfrm>
            <a:off x="1141409" y="2500446"/>
            <a:ext cx="4683281" cy="3047886"/>
            <a:chOff x="0" y="0"/>
            <a:chExt cx="6244374" cy="4063848"/>
          </a:xfrm>
        </p:grpSpPr>
        <p:sp>
          <p:nvSpPr>
            <p:cNvPr id="32" name="Freeform 32"/>
            <p:cNvSpPr/>
            <p:nvPr/>
          </p:nvSpPr>
          <p:spPr>
            <a:xfrm>
              <a:off x="0" y="0"/>
              <a:ext cx="6244336" cy="4063873"/>
            </a:xfrm>
            <a:custGeom>
              <a:avLst/>
              <a:gdLst/>
              <a:ahLst/>
              <a:cxnLst/>
              <a:rect l="l" t="t" r="r" b="b"/>
              <a:pathLst>
                <a:path w="6244336" h="4063873">
                  <a:moveTo>
                    <a:pt x="216916" y="0"/>
                  </a:moveTo>
                  <a:cubicBezTo>
                    <a:pt x="96139" y="5715"/>
                    <a:pt x="0" y="105537"/>
                    <a:pt x="0" y="227711"/>
                  </a:cubicBezTo>
                  <a:lnTo>
                    <a:pt x="0" y="4063873"/>
                  </a:lnTo>
                  <a:lnTo>
                    <a:pt x="6030214" y="4063873"/>
                  </a:lnTo>
                  <a:cubicBezTo>
                    <a:pt x="6132703" y="4061333"/>
                    <a:pt x="6218555" y="3990975"/>
                    <a:pt x="6244336" y="3896106"/>
                  </a:cubicBezTo>
                  <a:lnTo>
                    <a:pt x="6244336" y="3896106"/>
                  </a:lnTo>
                  <a:lnTo>
                    <a:pt x="6244336" y="0"/>
                  </a:lnTo>
                  <a:close/>
                </a:path>
              </a:pathLst>
            </a:custGeom>
            <a:blipFill>
              <a:blip r:embed="rId6"/>
              <a:stretch>
                <a:fillRect t="-1"/>
              </a:stretch>
            </a:blipFill>
          </p:spPr>
        </p:sp>
      </p:grpSp>
      <p:sp>
        <p:nvSpPr>
          <p:cNvPr id="33" name="Freeform 33"/>
          <p:cNvSpPr/>
          <p:nvPr/>
        </p:nvSpPr>
        <p:spPr>
          <a:xfrm>
            <a:off x="1122359" y="2479310"/>
            <a:ext cx="4727381" cy="3088110"/>
          </a:xfrm>
          <a:custGeom>
            <a:avLst/>
            <a:gdLst/>
            <a:ahLst/>
            <a:cxnLst/>
            <a:rect l="l" t="t" r="r" b="b"/>
            <a:pathLst>
              <a:path w="4727381" h="3088110">
                <a:moveTo>
                  <a:pt x="0" y="0"/>
                </a:moveTo>
                <a:lnTo>
                  <a:pt x="4727382" y="0"/>
                </a:lnTo>
                <a:lnTo>
                  <a:pt x="4727382" y="3088110"/>
                </a:lnTo>
                <a:lnTo>
                  <a:pt x="0" y="30881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4" name="TextBox 34"/>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41" name="Tytuł 40">
            <a:extLst>
              <a:ext uri="{FF2B5EF4-FFF2-40B4-BE49-F238E27FC236}">
                <a16:creationId xmlns:a16="http://schemas.microsoft.com/office/drawing/2014/main" id="{172A88D6-F715-611E-7789-964C3902637C}"/>
              </a:ext>
            </a:extLst>
          </p:cNvPr>
          <p:cNvSpPr>
            <a:spLocks noGrp="1"/>
          </p:cNvSpPr>
          <p:nvPr>
            <p:ph type="title"/>
          </p:nvPr>
        </p:nvSpPr>
        <p:spPr>
          <a:xfrm>
            <a:off x="1141409" y="457200"/>
            <a:ext cx="8534400" cy="800842"/>
          </a:xfrm>
        </p:spPr>
        <p:txBody>
          <a:bodyPr>
            <a:normAutofit/>
          </a:bodyPr>
          <a:lstStyle/>
          <a:p>
            <a:r>
              <a:rPr lang="pl-PL" b="1" dirty="0">
                <a:solidFill>
                  <a:schemeClr val="bg1"/>
                </a:solidFill>
              </a:rPr>
              <a:t>CHOROBA U OWIEC</a:t>
            </a:r>
          </a:p>
        </p:txBody>
      </p:sp>
      <p:sp>
        <p:nvSpPr>
          <p:cNvPr id="42" name="Symbol zastępczy zawartości 41">
            <a:extLst>
              <a:ext uri="{FF2B5EF4-FFF2-40B4-BE49-F238E27FC236}">
                <a16:creationId xmlns:a16="http://schemas.microsoft.com/office/drawing/2014/main" id="{88D3152C-5D5C-469E-2FA1-4B518363FEFE}"/>
              </a:ext>
            </a:extLst>
          </p:cNvPr>
          <p:cNvSpPr>
            <a:spLocks noGrp="1"/>
          </p:cNvSpPr>
          <p:nvPr>
            <p:ph idx="1"/>
          </p:nvPr>
        </p:nvSpPr>
        <p:spPr>
          <a:xfrm>
            <a:off x="6025828" y="2268035"/>
            <a:ext cx="5233518" cy="3858127"/>
          </a:xfrm>
        </p:spPr>
        <p:txBody>
          <a:bodyPr>
            <a:normAutofit/>
          </a:bodyPr>
          <a:lstStyle/>
          <a:p>
            <a:pPr marL="0" indent="0" algn="just">
              <a:buNone/>
            </a:pPr>
            <a:r>
              <a:rPr lang="pl-PL" sz="2400" b="1" dirty="0">
                <a:solidFill>
                  <a:schemeClr val="bg1"/>
                </a:solidFill>
                <a:latin typeface="Calibri" panose="020F0502020204030204" pitchFamily="34" charset="0"/>
                <a:ea typeface="Calibri" panose="020F0502020204030204" pitchFamily="34" charset="0"/>
                <a:cs typeface="Calibri" panose="020F0502020204030204" pitchFamily="34" charset="0"/>
              </a:rPr>
              <a:t>U owiec choroba może przebiegać od zakażenia bezobjawowego lub postaci przewlekłej do nadostrej i ostrej.</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7399" y="-65072"/>
            <a:ext cx="12192000" cy="6858000"/>
          </a:xfrm>
          <a:custGeom>
            <a:avLst/>
            <a:gdLst/>
            <a:ahLst/>
            <a:cxnLst/>
            <a:rect l="l" t="t" r="r" b="b"/>
            <a:pathLst>
              <a:path w="12192000" h="6858000">
                <a:moveTo>
                  <a:pt x="0" y="0"/>
                </a:moveTo>
                <a:lnTo>
                  <a:pt x="12192000" y="0"/>
                </a:lnTo>
                <a:lnTo>
                  <a:pt x="12192000" y="6858000"/>
                </a:lnTo>
                <a:lnTo>
                  <a:pt x="0" y="6858000"/>
                </a:lnTo>
                <a:lnTo>
                  <a:pt x="0" y="0"/>
                </a:lnTo>
                <a:close/>
              </a:path>
            </a:pathLst>
          </a:custGeom>
          <a:blipFill>
            <a:blip r:embed="rId2"/>
            <a:stretch>
              <a:fillRect/>
            </a:stretch>
          </a:blipFill>
        </p:spPr>
        <p:txBody>
          <a:bodyPr/>
          <a:lstStyle/>
          <a:p>
            <a:endParaRPr lang="pl-PL" dirty="0"/>
          </a:p>
        </p:txBody>
      </p:sp>
      <p:sp>
        <p:nvSpPr>
          <p:cNvPr id="3" name="Freeform 3"/>
          <p:cNvSpPr/>
          <p:nvPr/>
        </p:nvSpPr>
        <p:spPr>
          <a:xfrm>
            <a:off x="898665" y="6281033"/>
            <a:ext cx="434007" cy="515750"/>
          </a:xfrm>
          <a:custGeom>
            <a:avLst/>
            <a:gdLst/>
            <a:ahLst/>
            <a:cxnLst/>
            <a:rect l="l" t="t" r="r" b="b"/>
            <a:pathLst>
              <a:path w="434007" h="515750">
                <a:moveTo>
                  <a:pt x="0" y="0"/>
                </a:moveTo>
                <a:lnTo>
                  <a:pt x="434006" y="0"/>
                </a:lnTo>
                <a:lnTo>
                  <a:pt x="434006" y="515750"/>
                </a:lnTo>
                <a:lnTo>
                  <a:pt x="0" y="515750"/>
                </a:lnTo>
                <a:lnTo>
                  <a:pt x="0" y="0"/>
                </a:lnTo>
                <a:close/>
              </a:path>
            </a:pathLst>
          </a:custGeom>
          <a:blipFill>
            <a:blip r:embed="rId3"/>
            <a:stretch>
              <a:fillRect/>
            </a:stretch>
          </a:blipFill>
        </p:spPr>
      </p:sp>
      <p:sp>
        <p:nvSpPr>
          <p:cNvPr id="4" name="Freeform 4"/>
          <p:cNvSpPr/>
          <p:nvPr/>
        </p:nvSpPr>
        <p:spPr>
          <a:xfrm>
            <a:off x="1332614" y="6317923"/>
            <a:ext cx="408089" cy="441989"/>
          </a:xfrm>
          <a:custGeom>
            <a:avLst/>
            <a:gdLst/>
            <a:ahLst/>
            <a:cxnLst/>
            <a:rect l="l" t="t" r="r" b="b"/>
            <a:pathLst>
              <a:path w="408089" h="441989">
                <a:moveTo>
                  <a:pt x="0" y="0"/>
                </a:moveTo>
                <a:lnTo>
                  <a:pt x="408089" y="0"/>
                </a:lnTo>
                <a:lnTo>
                  <a:pt x="408089" y="441989"/>
                </a:lnTo>
                <a:lnTo>
                  <a:pt x="0" y="441989"/>
                </a:lnTo>
                <a:lnTo>
                  <a:pt x="0" y="0"/>
                </a:lnTo>
                <a:close/>
              </a:path>
            </a:pathLst>
          </a:custGeom>
          <a:blipFill>
            <a:blip r:embed="rId4"/>
            <a:stretch>
              <a:fillRect/>
            </a:stretch>
          </a:blipFill>
        </p:spPr>
      </p:sp>
      <p:grpSp>
        <p:nvGrpSpPr>
          <p:cNvPr id="5" name="Group 5"/>
          <p:cNvGrpSpPr>
            <a:grpSpLocks noChangeAspect="1"/>
          </p:cNvGrpSpPr>
          <p:nvPr/>
        </p:nvGrpSpPr>
        <p:grpSpPr>
          <a:xfrm>
            <a:off x="11506067" y="3695652"/>
            <a:ext cx="702021" cy="476536"/>
            <a:chOff x="0" y="0"/>
            <a:chExt cx="702018" cy="476529"/>
          </a:xfrm>
        </p:grpSpPr>
        <p:sp>
          <p:nvSpPr>
            <p:cNvPr id="6" name="Freeform 6"/>
            <p:cNvSpPr/>
            <p:nvPr/>
          </p:nvSpPr>
          <p:spPr>
            <a:xfrm>
              <a:off x="63500" y="95504"/>
              <a:ext cx="186944" cy="317500"/>
            </a:xfrm>
            <a:custGeom>
              <a:avLst/>
              <a:gdLst/>
              <a:ahLst/>
              <a:cxnLst/>
              <a:rect l="l" t="t" r="r" b="b"/>
              <a:pathLst>
                <a:path w="186944" h="317500">
                  <a:moveTo>
                    <a:pt x="151638" y="0"/>
                  </a:moveTo>
                  <a:lnTo>
                    <a:pt x="151638" y="282194"/>
                  </a:lnTo>
                  <a:lnTo>
                    <a:pt x="0" y="282194"/>
                  </a:lnTo>
                  <a:lnTo>
                    <a:pt x="0" y="317500"/>
                  </a:lnTo>
                  <a:lnTo>
                    <a:pt x="186944" y="317500"/>
                  </a:lnTo>
                  <a:lnTo>
                    <a:pt x="186944" y="0"/>
                  </a:lnTo>
                  <a:close/>
                </a:path>
              </a:pathLst>
            </a:custGeom>
            <a:solidFill>
              <a:srgbClr val="F2F2F2"/>
            </a:solidFill>
          </p:spPr>
        </p:sp>
        <p:sp>
          <p:nvSpPr>
            <p:cNvPr id="7" name="Freeform 7"/>
            <p:cNvSpPr/>
            <p:nvPr/>
          </p:nvSpPr>
          <p:spPr>
            <a:xfrm>
              <a:off x="426847" y="130810"/>
              <a:ext cx="211709" cy="282194"/>
            </a:xfrm>
            <a:custGeom>
              <a:avLst/>
              <a:gdLst/>
              <a:ahLst/>
              <a:cxnLst/>
              <a:rect l="l" t="t" r="r" b="b"/>
              <a:pathLst>
                <a:path w="211709" h="282194">
                  <a:moveTo>
                    <a:pt x="0" y="282194"/>
                  </a:moveTo>
                  <a:lnTo>
                    <a:pt x="211709" y="282194"/>
                  </a:lnTo>
                  <a:lnTo>
                    <a:pt x="211709" y="246888"/>
                  </a:lnTo>
                  <a:lnTo>
                    <a:pt x="35306" y="246888"/>
                  </a:lnTo>
                  <a:lnTo>
                    <a:pt x="35306" y="35179"/>
                  </a:lnTo>
                  <a:lnTo>
                    <a:pt x="211709" y="35179"/>
                  </a:lnTo>
                  <a:lnTo>
                    <a:pt x="211709" y="0"/>
                  </a:lnTo>
                  <a:lnTo>
                    <a:pt x="0" y="0"/>
                  </a:lnTo>
                  <a:lnTo>
                    <a:pt x="0" y="282194"/>
                  </a:lnTo>
                  <a:close/>
                </a:path>
              </a:pathLst>
            </a:custGeom>
            <a:solidFill>
              <a:srgbClr val="F2F2F2"/>
            </a:solidFill>
          </p:spPr>
        </p:sp>
      </p:grpSp>
      <p:grpSp>
        <p:nvGrpSpPr>
          <p:cNvPr id="8" name="Group 8"/>
          <p:cNvGrpSpPr>
            <a:grpSpLocks noChangeAspect="1"/>
          </p:cNvGrpSpPr>
          <p:nvPr/>
        </p:nvGrpSpPr>
        <p:grpSpPr>
          <a:xfrm>
            <a:off x="10881589" y="4173760"/>
            <a:ext cx="1326499" cy="1291257"/>
            <a:chOff x="0" y="0"/>
            <a:chExt cx="1326502" cy="1291260"/>
          </a:xfrm>
        </p:grpSpPr>
        <p:sp>
          <p:nvSpPr>
            <p:cNvPr id="9" name="Freeform 9"/>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10" name="Freeform 10"/>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11" name="Freeform 11"/>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12" name="Freeform 12"/>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13" name="Freeform 13"/>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14" name="Freeform 14"/>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15" name="Freeform 15"/>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16" name="Freeform 16"/>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17" name="Freeform 17"/>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18" name="Freeform 18"/>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grpSp>
        <p:nvGrpSpPr>
          <p:cNvPr id="19" name="Group 19"/>
          <p:cNvGrpSpPr>
            <a:grpSpLocks noChangeAspect="1"/>
          </p:cNvGrpSpPr>
          <p:nvPr/>
        </p:nvGrpSpPr>
        <p:grpSpPr>
          <a:xfrm>
            <a:off x="10881589" y="5528205"/>
            <a:ext cx="1326499" cy="1291257"/>
            <a:chOff x="0" y="0"/>
            <a:chExt cx="1326502" cy="1291260"/>
          </a:xfrm>
        </p:grpSpPr>
        <p:sp>
          <p:nvSpPr>
            <p:cNvPr id="20" name="Freeform 20"/>
            <p:cNvSpPr/>
            <p:nvPr/>
          </p:nvSpPr>
          <p:spPr>
            <a:xfrm>
              <a:off x="63500" y="63500"/>
              <a:ext cx="317500" cy="317500"/>
            </a:xfrm>
            <a:custGeom>
              <a:avLst/>
              <a:gdLst/>
              <a:ahLst/>
              <a:cxnLst/>
              <a:rect l="l" t="t" r="r" b="b"/>
              <a:pathLst>
                <a:path w="317500" h="317500">
                  <a:moveTo>
                    <a:pt x="317500" y="0"/>
                  </a:moveTo>
                  <a:lnTo>
                    <a:pt x="0" y="0"/>
                  </a:lnTo>
                  <a:lnTo>
                    <a:pt x="0" y="317500"/>
                  </a:lnTo>
                  <a:lnTo>
                    <a:pt x="317500" y="317500"/>
                  </a:lnTo>
                  <a:close/>
                  <a:moveTo>
                    <a:pt x="282194" y="282194"/>
                  </a:moveTo>
                  <a:lnTo>
                    <a:pt x="35306" y="282194"/>
                  </a:lnTo>
                  <a:lnTo>
                    <a:pt x="35306" y="35306"/>
                  </a:lnTo>
                  <a:lnTo>
                    <a:pt x="282194" y="35306"/>
                  </a:lnTo>
                  <a:close/>
                </a:path>
              </a:pathLst>
            </a:custGeom>
            <a:solidFill>
              <a:srgbClr val="F2F2F2"/>
            </a:solidFill>
          </p:spPr>
        </p:sp>
        <p:sp>
          <p:nvSpPr>
            <p:cNvPr id="21" name="Freeform 21"/>
            <p:cNvSpPr/>
            <p:nvPr/>
          </p:nvSpPr>
          <p:spPr>
            <a:xfrm>
              <a:off x="63500" y="910209"/>
              <a:ext cx="317500" cy="317500"/>
            </a:xfrm>
            <a:custGeom>
              <a:avLst/>
              <a:gdLst/>
              <a:ahLst/>
              <a:cxnLst/>
              <a:rect l="l" t="t" r="r" b="b"/>
              <a:pathLst>
                <a:path w="317500" h="317500">
                  <a:moveTo>
                    <a:pt x="0" y="317500"/>
                  </a:moveTo>
                  <a:lnTo>
                    <a:pt x="317500" y="317500"/>
                  </a:lnTo>
                  <a:lnTo>
                    <a:pt x="317500" y="0"/>
                  </a:lnTo>
                  <a:lnTo>
                    <a:pt x="0" y="0"/>
                  </a:lnTo>
                  <a:close/>
                  <a:moveTo>
                    <a:pt x="35306" y="35306"/>
                  </a:moveTo>
                  <a:lnTo>
                    <a:pt x="282194" y="35306"/>
                  </a:lnTo>
                  <a:lnTo>
                    <a:pt x="282194" y="282321"/>
                  </a:lnTo>
                  <a:lnTo>
                    <a:pt x="35306" y="282321"/>
                  </a:lnTo>
                  <a:close/>
                </a:path>
              </a:pathLst>
            </a:custGeom>
            <a:solidFill>
              <a:srgbClr val="F2F2F2"/>
            </a:solidFill>
          </p:spPr>
        </p:sp>
        <p:sp>
          <p:nvSpPr>
            <p:cNvPr id="22" name="Freeform 22"/>
            <p:cNvSpPr/>
            <p:nvPr/>
          </p:nvSpPr>
          <p:spPr>
            <a:xfrm>
              <a:off x="945515" y="63500"/>
              <a:ext cx="317500" cy="317500"/>
            </a:xfrm>
            <a:custGeom>
              <a:avLst/>
              <a:gdLst/>
              <a:ahLst/>
              <a:cxnLst/>
              <a:rect l="l" t="t" r="r" b="b"/>
              <a:pathLst>
                <a:path w="317500" h="317500">
                  <a:moveTo>
                    <a:pt x="0" y="0"/>
                  </a:moveTo>
                  <a:lnTo>
                    <a:pt x="0" y="317500"/>
                  </a:lnTo>
                  <a:lnTo>
                    <a:pt x="317500" y="317500"/>
                  </a:lnTo>
                  <a:lnTo>
                    <a:pt x="317500" y="0"/>
                  </a:lnTo>
                  <a:close/>
                  <a:moveTo>
                    <a:pt x="282194" y="282194"/>
                  </a:moveTo>
                  <a:lnTo>
                    <a:pt x="35306" y="282194"/>
                  </a:lnTo>
                  <a:lnTo>
                    <a:pt x="35306" y="35306"/>
                  </a:lnTo>
                  <a:lnTo>
                    <a:pt x="282194" y="35306"/>
                  </a:lnTo>
                  <a:close/>
                </a:path>
              </a:pathLst>
            </a:custGeom>
            <a:solidFill>
              <a:srgbClr val="F2F2F2"/>
            </a:solidFill>
          </p:spPr>
        </p:sp>
        <p:sp>
          <p:nvSpPr>
            <p:cNvPr id="23" name="Freeform 23"/>
            <p:cNvSpPr/>
            <p:nvPr/>
          </p:nvSpPr>
          <p:spPr>
            <a:xfrm>
              <a:off x="239903" y="63500"/>
              <a:ext cx="564515" cy="493903"/>
            </a:xfrm>
            <a:custGeom>
              <a:avLst/>
              <a:gdLst/>
              <a:ahLst/>
              <a:cxnLst/>
              <a:rect l="l" t="t" r="r" b="b"/>
              <a:pathLst>
                <a:path w="564515" h="493903">
                  <a:moveTo>
                    <a:pt x="0" y="493903"/>
                  </a:moveTo>
                  <a:lnTo>
                    <a:pt x="317500" y="493903"/>
                  </a:lnTo>
                  <a:lnTo>
                    <a:pt x="317500" y="35306"/>
                  </a:lnTo>
                  <a:lnTo>
                    <a:pt x="564515" y="35306"/>
                  </a:lnTo>
                  <a:lnTo>
                    <a:pt x="564515" y="0"/>
                  </a:lnTo>
                  <a:lnTo>
                    <a:pt x="282194" y="0"/>
                  </a:lnTo>
                  <a:lnTo>
                    <a:pt x="282194" y="458597"/>
                  </a:lnTo>
                  <a:lnTo>
                    <a:pt x="0" y="458597"/>
                  </a:lnTo>
                  <a:lnTo>
                    <a:pt x="0" y="493903"/>
                  </a:lnTo>
                  <a:close/>
                </a:path>
              </a:pathLst>
            </a:custGeom>
            <a:solidFill>
              <a:srgbClr val="F2F2F2"/>
            </a:solidFill>
          </p:spPr>
        </p:sp>
        <p:sp>
          <p:nvSpPr>
            <p:cNvPr id="24" name="Freeform 24"/>
            <p:cNvSpPr/>
            <p:nvPr/>
          </p:nvSpPr>
          <p:spPr>
            <a:xfrm>
              <a:off x="733806" y="239903"/>
              <a:ext cx="35306" cy="141097"/>
            </a:xfrm>
            <a:custGeom>
              <a:avLst/>
              <a:gdLst/>
              <a:ahLst/>
              <a:cxnLst/>
              <a:rect l="l" t="t" r="r" b="b"/>
              <a:pathLst>
                <a:path w="35306" h="141097">
                  <a:moveTo>
                    <a:pt x="0" y="141097"/>
                  </a:moveTo>
                  <a:lnTo>
                    <a:pt x="35306" y="141097"/>
                  </a:lnTo>
                  <a:lnTo>
                    <a:pt x="35306" y="0"/>
                  </a:lnTo>
                  <a:lnTo>
                    <a:pt x="0" y="0"/>
                  </a:lnTo>
                  <a:close/>
                </a:path>
              </a:pathLst>
            </a:custGeom>
            <a:solidFill>
              <a:srgbClr val="F2F2F2"/>
            </a:solidFill>
          </p:spPr>
        </p:sp>
        <p:sp>
          <p:nvSpPr>
            <p:cNvPr id="25" name="Freeform 25"/>
            <p:cNvSpPr/>
            <p:nvPr/>
          </p:nvSpPr>
          <p:spPr>
            <a:xfrm>
              <a:off x="522097" y="522097"/>
              <a:ext cx="740918" cy="458724"/>
            </a:xfrm>
            <a:custGeom>
              <a:avLst/>
              <a:gdLst/>
              <a:ahLst/>
              <a:cxnLst/>
              <a:rect l="l" t="t" r="r" b="b"/>
              <a:pathLst>
                <a:path w="740918" h="458724">
                  <a:moveTo>
                    <a:pt x="458724" y="0"/>
                  </a:moveTo>
                  <a:lnTo>
                    <a:pt x="211709" y="0"/>
                  </a:lnTo>
                  <a:lnTo>
                    <a:pt x="211709" y="211709"/>
                  </a:lnTo>
                  <a:lnTo>
                    <a:pt x="0" y="211709"/>
                  </a:lnTo>
                  <a:lnTo>
                    <a:pt x="0" y="458724"/>
                  </a:lnTo>
                  <a:lnTo>
                    <a:pt x="158750" y="458724"/>
                  </a:lnTo>
                  <a:lnTo>
                    <a:pt x="158750" y="423418"/>
                  </a:lnTo>
                  <a:lnTo>
                    <a:pt x="35306" y="423418"/>
                  </a:lnTo>
                  <a:lnTo>
                    <a:pt x="35306" y="247015"/>
                  </a:lnTo>
                  <a:lnTo>
                    <a:pt x="247015" y="247015"/>
                  </a:lnTo>
                  <a:lnTo>
                    <a:pt x="247015" y="35306"/>
                  </a:lnTo>
                  <a:lnTo>
                    <a:pt x="423418" y="35306"/>
                  </a:lnTo>
                  <a:lnTo>
                    <a:pt x="423418" y="247015"/>
                  </a:lnTo>
                  <a:lnTo>
                    <a:pt x="740918" y="247015"/>
                  </a:lnTo>
                  <a:lnTo>
                    <a:pt x="740918" y="211709"/>
                  </a:lnTo>
                  <a:lnTo>
                    <a:pt x="458724" y="211709"/>
                  </a:lnTo>
                  <a:lnTo>
                    <a:pt x="458724" y="0"/>
                  </a:lnTo>
                  <a:close/>
                </a:path>
              </a:pathLst>
            </a:custGeom>
            <a:solidFill>
              <a:srgbClr val="F2F2F2"/>
            </a:solidFill>
          </p:spPr>
        </p:sp>
        <p:sp>
          <p:nvSpPr>
            <p:cNvPr id="26" name="Freeform 26"/>
            <p:cNvSpPr/>
            <p:nvPr/>
          </p:nvSpPr>
          <p:spPr>
            <a:xfrm>
              <a:off x="63500" y="486918"/>
              <a:ext cx="317500" cy="282194"/>
            </a:xfrm>
            <a:custGeom>
              <a:avLst/>
              <a:gdLst/>
              <a:ahLst/>
              <a:cxnLst/>
              <a:rect l="l" t="t" r="r" b="b"/>
              <a:pathLst>
                <a:path w="317500" h="282194">
                  <a:moveTo>
                    <a:pt x="35306" y="0"/>
                  </a:moveTo>
                  <a:lnTo>
                    <a:pt x="0" y="0"/>
                  </a:lnTo>
                  <a:lnTo>
                    <a:pt x="0" y="282194"/>
                  </a:lnTo>
                  <a:lnTo>
                    <a:pt x="317500" y="282194"/>
                  </a:lnTo>
                  <a:lnTo>
                    <a:pt x="317500" y="246888"/>
                  </a:lnTo>
                  <a:lnTo>
                    <a:pt x="35306" y="246888"/>
                  </a:lnTo>
                  <a:lnTo>
                    <a:pt x="35306" y="0"/>
                  </a:lnTo>
                  <a:close/>
                </a:path>
              </a:pathLst>
            </a:custGeom>
            <a:solidFill>
              <a:srgbClr val="F2F2F2"/>
            </a:solidFill>
          </p:spPr>
        </p:sp>
        <p:sp>
          <p:nvSpPr>
            <p:cNvPr id="27" name="Freeform 27"/>
            <p:cNvSpPr/>
            <p:nvPr/>
          </p:nvSpPr>
          <p:spPr>
            <a:xfrm>
              <a:off x="486791" y="910336"/>
              <a:ext cx="388112" cy="317500"/>
            </a:xfrm>
            <a:custGeom>
              <a:avLst/>
              <a:gdLst/>
              <a:ahLst/>
              <a:cxnLst/>
              <a:rect l="l" t="t" r="r" b="b"/>
              <a:pathLst>
                <a:path w="388112" h="317500">
                  <a:moveTo>
                    <a:pt x="352806" y="282194"/>
                  </a:moveTo>
                  <a:lnTo>
                    <a:pt x="0" y="282194"/>
                  </a:lnTo>
                  <a:lnTo>
                    <a:pt x="0" y="317500"/>
                  </a:lnTo>
                  <a:lnTo>
                    <a:pt x="388112" y="317500"/>
                  </a:lnTo>
                  <a:lnTo>
                    <a:pt x="388112" y="0"/>
                  </a:lnTo>
                  <a:lnTo>
                    <a:pt x="352806" y="0"/>
                  </a:lnTo>
                  <a:lnTo>
                    <a:pt x="352806" y="282194"/>
                  </a:lnTo>
                  <a:close/>
                </a:path>
              </a:pathLst>
            </a:custGeom>
            <a:solidFill>
              <a:srgbClr val="F2F2F2"/>
            </a:solidFill>
          </p:spPr>
        </p:sp>
        <p:sp>
          <p:nvSpPr>
            <p:cNvPr id="28" name="Freeform 28"/>
            <p:cNvSpPr/>
            <p:nvPr/>
          </p:nvSpPr>
          <p:spPr>
            <a:xfrm>
              <a:off x="1121918" y="522097"/>
              <a:ext cx="141097" cy="35306"/>
            </a:xfrm>
            <a:custGeom>
              <a:avLst/>
              <a:gdLst/>
              <a:ahLst/>
              <a:cxnLst/>
              <a:rect l="l" t="t" r="r" b="b"/>
              <a:pathLst>
                <a:path w="141097" h="35306">
                  <a:moveTo>
                    <a:pt x="0" y="35306"/>
                  </a:moveTo>
                  <a:lnTo>
                    <a:pt x="141097" y="35306"/>
                  </a:lnTo>
                  <a:lnTo>
                    <a:pt x="141097" y="0"/>
                  </a:lnTo>
                  <a:lnTo>
                    <a:pt x="0" y="0"/>
                  </a:lnTo>
                  <a:close/>
                </a:path>
              </a:pathLst>
            </a:custGeom>
            <a:solidFill>
              <a:srgbClr val="F2F2F2"/>
            </a:solidFill>
          </p:spPr>
        </p:sp>
        <p:sp>
          <p:nvSpPr>
            <p:cNvPr id="29" name="Freeform 29"/>
            <p:cNvSpPr/>
            <p:nvPr/>
          </p:nvSpPr>
          <p:spPr>
            <a:xfrm>
              <a:off x="1051306" y="945515"/>
              <a:ext cx="211709" cy="282194"/>
            </a:xfrm>
            <a:custGeom>
              <a:avLst/>
              <a:gdLst/>
              <a:ahLst/>
              <a:cxnLst/>
              <a:rect l="l" t="t" r="r" b="b"/>
              <a:pathLst>
                <a:path w="211709" h="282194">
                  <a:moveTo>
                    <a:pt x="0" y="282194"/>
                  </a:moveTo>
                  <a:lnTo>
                    <a:pt x="211709" y="282194"/>
                  </a:lnTo>
                  <a:lnTo>
                    <a:pt x="211709" y="247015"/>
                  </a:lnTo>
                  <a:lnTo>
                    <a:pt x="35306" y="247015"/>
                  </a:lnTo>
                  <a:lnTo>
                    <a:pt x="35306" y="35306"/>
                  </a:lnTo>
                  <a:lnTo>
                    <a:pt x="211709" y="35306"/>
                  </a:lnTo>
                  <a:lnTo>
                    <a:pt x="211709" y="0"/>
                  </a:lnTo>
                  <a:lnTo>
                    <a:pt x="0" y="0"/>
                  </a:lnTo>
                  <a:lnTo>
                    <a:pt x="0" y="282194"/>
                  </a:lnTo>
                  <a:close/>
                </a:path>
              </a:pathLst>
            </a:custGeom>
            <a:solidFill>
              <a:srgbClr val="F2F2F2"/>
            </a:solidFill>
          </p:spPr>
        </p:sp>
      </p:grpSp>
      <p:sp>
        <p:nvSpPr>
          <p:cNvPr id="30" name="Freeform 30"/>
          <p:cNvSpPr/>
          <p:nvPr/>
        </p:nvSpPr>
        <p:spPr>
          <a:xfrm>
            <a:off x="6156960" y="1539240"/>
            <a:ext cx="5670042" cy="3804666"/>
          </a:xfrm>
          <a:custGeom>
            <a:avLst/>
            <a:gdLst/>
            <a:ahLst/>
            <a:cxnLst/>
            <a:rect l="l" t="t" r="r" b="b"/>
            <a:pathLst>
              <a:path w="5670042" h="3804666">
                <a:moveTo>
                  <a:pt x="0" y="0"/>
                </a:moveTo>
                <a:lnTo>
                  <a:pt x="5670042" y="0"/>
                </a:lnTo>
                <a:lnTo>
                  <a:pt x="5670042" y="3804666"/>
                </a:lnTo>
                <a:lnTo>
                  <a:pt x="0" y="3804666"/>
                </a:lnTo>
                <a:lnTo>
                  <a:pt x="0" y="0"/>
                </a:lnTo>
                <a:close/>
              </a:path>
            </a:pathLst>
          </a:custGeom>
          <a:blipFill>
            <a:blip r:embed="rId5"/>
            <a:stretch>
              <a:fillRect/>
            </a:stretch>
          </a:blipFill>
        </p:spPr>
      </p:sp>
      <p:grpSp>
        <p:nvGrpSpPr>
          <p:cNvPr id="31" name="Group 31"/>
          <p:cNvGrpSpPr>
            <a:grpSpLocks noChangeAspect="1"/>
          </p:cNvGrpSpPr>
          <p:nvPr/>
        </p:nvGrpSpPr>
        <p:grpSpPr>
          <a:xfrm>
            <a:off x="6248300" y="1597253"/>
            <a:ext cx="5455902" cy="3565203"/>
            <a:chOff x="0" y="0"/>
            <a:chExt cx="7275030" cy="4787557"/>
          </a:xfrm>
        </p:grpSpPr>
        <p:sp>
          <p:nvSpPr>
            <p:cNvPr id="32" name="Freeform 32"/>
            <p:cNvSpPr/>
            <p:nvPr/>
          </p:nvSpPr>
          <p:spPr>
            <a:xfrm>
              <a:off x="0" y="0"/>
              <a:ext cx="7274941" cy="4787519"/>
            </a:xfrm>
            <a:custGeom>
              <a:avLst/>
              <a:gdLst/>
              <a:ahLst/>
              <a:cxnLst/>
              <a:rect l="l" t="t" r="r" b="b"/>
              <a:pathLst>
                <a:path w="7274941" h="4787519">
                  <a:moveTo>
                    <a:pt x="268605" y="0"/>
                  </a:moveTo>
                  <a:cubicBezTo>
                    <a:pt x="120269" y="0"/>
                    <a:pt x="0" y="120015"/>
                    <a:pt x="0" y="268351"/>
                  </a:cubicBezTo>
                  <a:lnTo>
                    <a:pt x="0" y="4787519"/>
                  </a:lnTo>
                  <a:lnTo>
                    <a:pt x="7006463" y="4787519"/>
                  </a:lnTo>
                  <a:cubicBezTo>
                    <a:pt x="7153275" y="4787519"/>
                    <a:pt x="7272528" y="4669790"/>
                    <a:pt x="7274941" y="4523613"/>
                  </a:cubicBezTo>
                  <a:lnTo>
                    <a:pt x="7274941" y="4523613"/>
                  </a:lnTo>
                  <a:lnTo>
                    <a:pt x="7274941" y="2470150"/>
                  </a:lnTo>
                  <a:lnTo>
                    <a:pt x="7274941" y="0"/>
                  </a:lnTo>
                  <a:close/>
                </a:path>
              </a:pathLst>
            </a:custGeom>
            <a:blipFill>
              <a:blip r:embed="rId6"/>
              <a:stretch>
                <a:fillRect r="-1" b="-3"/>
              </a:stretch>
            </a:blipFill>
          </p:spPr>
        </p:sp>
      </p:grpSp>
      <p:sp>
        <p:nvSpPr>
          <p:cNvPr id="33" name="Freeform 33"/>
          <p:cNvSpPr/>
          <p:nvPr/>
        </p:nvSpPr>
        <p:spPr>
          <a:xfrm>
            <a:off x="6248400" y="1592323"/>
            <a:ext cx="5494401" cy="3628768"/>
          </a:xfrm>
          <a:custGeom>
            <a:avLst/>
            <a:gdLst/>
            <a:ahLst/>
            <a:cxnLst/>
            <a:rect l="l" t="t" r="r" b="b"/>
            <a:pathLst>
              <a:path w="5494401" h="3628768">
                <a:moveTo>
                  <a:pt x="0" y="0"/>
                </a:moveTo>
                <a:lnTo>
                  <a:pt x="5494401" y="0"/>
                </a:lnTo>
                <a:lnTo>
                  <a:pt x="5494401" y="3628768"/>
                </a:lnTo>
                <a:lnTo>
                  <a:pt x="0" y="362876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34" name="TextBox 34"/>
          <p:cNvSpPr txBox="1"/>
          <p:nvPr/>
        </p:nvSpPr>
        <p:spPr>
          <a:xfrm>
            <a:off x="1844297" y="6424155"/>
            <a:ext cx="6278794" cy="190205"/>
          </a:xfrm>
          <a:prstGeom prst="rect">
            <a:avLst/>
          </a:prstGeom>
        </p:spPr>
        <p:txBody>
          <a:bodyPr lIns="0" tIns="0" rIns="0" bIns="0" rtlCol="0" anchor="t">
            <a:spAutoFit/>
          </a:bodyPr>
          <a:lstStyle/>
          <a:p>
            <a:pPr algn="l">
              <a:lnSpc>
                <a:spcPts val="1478"/>
              </a:lnSpc>
            </a:pPr>
            <a:r>
              <a:rPr lang="en-US" sz="1056" spc="13">
                <a:solidFill>
                  <a:srgbClr val="7F7F7F"/>
                </a:solidFill>
                <a:latin typeface="IBM Plex Sans Condensed"/>
                <a:ea typeface="IBM Plex Sans Condensed"/>
                <a:cs typeface="IBM Plex Sans Condensed"/>
                <a:sym typeface="IBM Plex Sans Condensed"/>
              </a:rPr>
              <a:t>Główny Inspektorat Weterynarii • ul. Wspólna 30, 00-930 Warszawa • tel. 22 623 17 17 • wet@wetgiw.gov.pl</a:t>
            </a:r>
          </a:p>
        </p:txBody>
      </p:sp>
      <p:sp>
        <p:nvSpPr>
          <p:cNvPr id="39" name="TextBox 39"/>
          <p:cNvSpPr txBox="1"/>
          <p:nvPr/>
        </p:nvSpPr>
        <p:spPr>
          <a:xfrm>
            <a:off x="900379" y="3515420"/>
            <a:ext cx="63760" cy="239211"/>
          </a:xfrm>
          <a:prstGeom prst="rect">
            <a:avLst/>
          </a:prstGeom>
        </p:spPr>
        <p:txBody>
          <a:bodyPr lIns="0" tIns="0" rIns="0" bIns="0" rtlCol="0" anchor="t">
            <a:spAutoFit/>
          </a:bodyPr>
          <a:lstStyle/>
          <a:p>
            <a:pPr algn="l">
              <a:lnSpc>
                <a:spcPts val="1968"/>
              </a:lnSpc>
            </a:pPr>
            <a:r>
              <a:rPr lang="en-US" sz="1406" spc="-11">
                <a:solidFill>
                  <a:srgbClr val="000000"/>
                </a:solidFill>
                <a:latin typeface="IBM Plex Sans Condensed"/>
                <a:ea typeface="IBM Plex Sans Condensed"/>
                <a:cs typeface="IBM Plex Sans Condensed"/>
                <a:sym typeface="IBM Plex Sans Condensed"/>
              </a:rPr>
              <a:t>•</a:t>
            </a:r>
          </a:p>
        </p:txBody>
      </p:sp>
      <p:sp>
        <p:nvSpPr>
          <p:cNvPr id="40" name="Tytuł 39">
            <a:extLst>
              <a:ext uri="{FF2B5EF4-FFF2-40B4-BE49-F238E27FC236}">
                <a16:creationId xmlns:a16="http://schemas.microsoft.com/office/drawing/2014/main" id="{9246FF88-628D-096F-1F94-E89E6DF00E46}"/>
              </a:ext>
            </a:extLst>
          </p:cNvPr>
          <p:cNvSpPr>
            <a:spLocks noGrp="1"/>
          </p:cNvSpPr>
          <p:nvPr>
            <p:ph type="title"/>
          </p:nvPr>
        </p:nvSpPr>
        <p:spPr>
          <a:xfrm>
            <a:off x="624490" y="172903"/>
            <a:ext cx="8534400" cy="930406"/>
          </a:xfrm>
        </p:spPr>
        <p:txBody>
          <a:bodyPr/>
          <a:lstStyle/>
          <a:p>
            <a:r>
              <a:rPr lang="pl-PL" b="1" dirty="0">
                <a:solidFill>
                  <a:schemeClr val="bg1"/>
                </a:solidFill>
                <a:latin typeface="Calibri" panose="020F0502020204030204" pitchFamily="34" charset="0"/>
                <a:ea typeface="Calibri" panose="020F0502020204030204" pitchFamily="34" charset="0"/>
                <a:cs typeface="Calibri" panose="020F0502020204030204" pitchFamily="34" charset="0"/>
              </a:rPr>
              <a:t>Objawy - owce</a:t>
            </a:r>
          </a:p>
        </p:txBody>
      </p:sp>
      <p:sp>
        <p:nvSpPr>
          <p:cNvPr id="36" name="Symbol zastępczy zawartości 35">
            <a:extLst>
              <a:ext uri="{FF2B5EF4-FFF2-40B4-BE49-F238E27FC236}">
                <a16:creationId xmlns:a16="http://schemas.microsoft.com/office/drawing/2014/main" id="{97BC5F52-5E7D-3513-376B-8B7AD75754C6}"/>
              </a:ext>
            </a:extLst>
          </p:cNvPr>
          <p:cNvSpPr>
            <a:spLocks noGrp="1"/>
          </p:cNvSpPr>
          <p:nvPr>
            <p:ph idx="1"/>
          </p:nvPr>
        </p:nvSpPr>
        <p:spPr>
          <a:xfrm>
            <a:off x="150546" y="838200"/>
            <a:ext cx="8534400" cy="5552939"/>
          </a:xfrm>
        </p:spPr>
        <p:txBody>
          <a:bodyPr>
            <a:normAutofit fontScale="47500" lnSpcReduction="20000"/>
          </a:bodyPr>
          <a:lstStyle/>
          <a:p>
            <a:pPr algn="just"/>
            <a:endPar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just">
              <a:buFont typeface="Arial" panose="020B0604020202020204" pitchFamily="34" charset="0"/>
              <a:buChar char="•"/>
            </a:pPr>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Bardzo wysoka temperatura ciała 41-42 C,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Spadek kondycji, posmutnienie, depresja i utrata mleczności,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Obrzęk warg, powiek i małżowin usznych,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Silne zaczerwienienie błony śluzowej policzków i jamy nosowej,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Drobne wybroczyny pod śluzówką jamy ustnej i nosowej,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Owrzodzenie warg, opuszki zębowej oraz w niektórych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przypadkach języka,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Duszność, ślinotok, obfity wypływ z nosa, początkowo surowiczy, </a:t>
            </a:r>
          </a:p>
          <a:p>
            <a:pPr algn="just"/>
            <a:r>
              <a:rPr lang="pl-PL" sz="34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następnie śluzowo-ropny i krwawy,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Wymioty mogące być przyczyną zachłystowego zapalenia płuc,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Przekrwiony, obrzękły, siny i wystający z jamy ustnej język,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Biegunka, kał z domieszką krwi,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Kulawizna jako następstwo zapalenia koronki i tworzywa racic,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Możliwe zapalenie płuc i zwyrodnienie mięśni, </a:t>
            </a:r>
          </a:p>
          <a:p>
            <a:pPr algn="just"/>
            <a:r>
              <a:rPr lang="pl-PL" sz="3400" b="1" i="0" u="none" strike="noStrike" baseline="0" dirty="0">
                <a:solidFill>
                  <a:srgbClr val="000000"/>
                </a:solidFill>
                <a:latin typeface="Calibri" panose="020F0502020204030204" pitchFamily="34" charset="0"/>
                <a:ea typeface="Calibri" panose="020F0502020204030204" pitchFamily="34" charset="0"/>
                <a:cs typeface="Calibri" panose="020F0502020204030204" pitchFamily="34" charset="0"/>
              </a:rPr>
              <a:t>• Ciężarne samice mogą rodzić martwe lub zdeformowane jagnięta</a:t>
            </a:r>
          </a:p>
          <a:p>
            <a:endParaRPr lang="pl-PL" dirty="0"/>
          </a:p>
        </p:txBody>
      </p:sp>
    </p:spTree>
  </p:cSld>
  <p:clrMapOvr>
    <a:masterClrMapping/>
  </p:clrMapOvr>
</p:sld>
</file>

<file path=ppt/theme/theme1.xml><?xml version="1.0" encoding="utf-8"?>
<a:theme xmlns:a="http://schemas.openxmlformats.org/drawingml/2006/main" name="Wycinek">
  <a:themeElements>
    <a:clrScheme name="Wycinek">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Wycinek">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ycinek">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1085</TotalTime>
  <Words>2890</Words>
  <Application>Microsoft Office PowerPoint</Application>
  <PresentationFormat>Panoramiczny</PresentationFormat>
  <Paragraphs>252</Paragraphs>
  <Slides>24</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24</vt:i4>
      </vt:variant>
    </vt:vector>
  </HeadingPairs>
  <TitlesOfParts>
    <vt:vector size="31" baseType="lpstr">
      <vt:lpstr>Aptos</vt:lpstr>
      <vt:lpstr>IBM Plex Sans Condensed</vt:lpstr>
      <vt:lpstr>Arial</vt:lpstr>
      <vt:lpstr>Wingdings 3</vt:lpstr>
      <vt:lpstr>Calibri</vt:lpstr>
      <vt:lpstr>Century Gothic</vt:lpstr>
      <vt:lpstr>Wycinek</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CHOROBA U OWIEC</vt:lpstr>
      <vt:lpstr>Objawy - owce</vt:lpstr>
      <vt:lpstr>Prezentacja programu PowerPoint</vt:lpstr>
      <vt:lpstr>Prezentacja programu PowerPoint</vt:lpstr>
      <vt:lpstr>RODZAJ PRÓBEK ORAZ SPOSÓB ICH POBIERANIA I WYSYŁANIA DO BADAŃ LABORATORYJNYCH w Kontekście Choroby Niebieskiego Języka – Załącznik do rozporządzenia Ministra Rolnictwa i Rozwoju Wsi z dnia 12 października 2012 r. w sprawie zwalczania choroby niebieskiego języka </vt:lpstr>
      <vt:lpstr>Laboratoria</vt:lpstr>
      <vt:lpstr>Środki zwalczania chorób w przypadku podejrzenia Zakażenia zgodnie z rozporządzeniem UE 2020/689 </vt:lpstr>
      <vt:lpstr>Prezentacja programu PowerPoint</vt:lpstr>
      <vt:lpstr>Prezentacja programu PowerPoint</vt:lpstr>
      <vt:lpstr>Prezentacja programu PowerPoint</vt:lpstr>
      <vt:lpstr>Prezentacja programu PowerPoint</vt:lpstr>
      <vt:lpstr>Przemieszczenia z obszarów wolnych od choroby niebieskiego języka do Polski zwierząt z gatunków wrażliwych na zakażenie BTV (bydło, owce, kozy)</vt:lpstr>
      <vt:lpstr>Owce</vt:lpstr>
      <vt:lpstr>Bioasekuracja = repelenty</vt:lpstr>
      <vt:lpstr>art. 32 rozporządzenia delegowanego (UE) 2020/688</vt:lpstr>
      <vt:lpstr>art. 32 rozporządzenia delegowanego (UE) 2020/688 cd.</vt:lpstr>
      <vt:lpstr>odstępstwa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Choroba niebieskiego języka - Pprezentacja PDF.pdf</dc:title>
  <dc:creator>Halina Kocot</dc:creator>
  <cp:lastModifiedBy>Halina Kocot</cp:lastModifiedBy>
  <cp:revision>11</cp:revision>
  <dcterms:created xsi:type="dcterms:W3CDTF">2006-08-16T00:00:00Z</dcterms:created>
  <dcterms:modified xsi:type="dcterms:W3CDTF">2024-10-18T10:25:09Z</dcterms:modified>
  <dc:identifier>DAGTQbj67SA</dc:identifier>
</cp:coreProperties>
</file>